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26"/>
  </p:notesMasterIdLst>
  <p:sldIdLst>
    <p:sldId id="256" r:id="rId2"/>
    <p:sldId id="258" r:id="rId3"/>
    <p:sldId id="262" r:id="rId4"/>
    <p:sldId id="263" r:id="rId5"/>
    <p:sldId id="264" r:id="rId6"/>
    <p:sldId id="265" r:id="rId7"/>
    <p:sldId id="268" r:id="rId8"/>
    <p:sldId id="269" r:id="rId9"/>
    <p:sldId id="271" r:id="rId10"/>
    <p:sldId id="274" r:id="rId11"/>
    <p:sldId id="273" r:id="rId12"/>
    <p:sldId id="272" r:id="rId13"/>
    <p:sldId id="275" r:id="rId14"/>
    <p:sldId id="276" r:id="rId15"/>
    <p:sldId id="277" r:id="rId16"/>
    <p:sldId id="278" r:id="rId17"/>
    <p:sldId id="279" r:id="rId18"/>
    <p:sldId id="283" r:id="rId19"/>
    <p:sldId id="285" r:id="rId20"/>
    <p:sldId id="288" r:id="rId21"/>
    <p:sldId id="290" r:id="rId22"/>
    <p:sldId id="286" r:id="rId23"/>
    <p:sldId id="291" r:id="rId24"/>
    <p:sldId id="292" r:id="rId25"/>
  </p:sldIdLst>
  <p:sldSz cx="12192000" cy="6858000"/>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B0995"/>
    <a:srgbClr val="8906D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4660"/>
  </p:normalViewPr>
  <p:slideViewPr>
    <p:cSldViewPr snapToGrid="0">
      <p:cViewPr varScale="1">
        <p:scale>
          <a:sx n="150" d="100"/>
          <a:sy n="150" d="100"/>
        </p:scale>
        <p:origin x="62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3D428A-4C9C-46B6-9753-1212095D3D25}" type="doc">
      <dgm:prSet loTypeId="urn:microsoft.com/office/officeart/2018/2/layout/IconLabelList" loCatId="icon" qsTypeId="urn:microsoft.com/office/officeart/2005/8/quickstyle/simple1" qsCatId="simple" csTypeId="urn:microsoft.com/office/officeart/2005/8/colors/accent0_1" csCatId="mainScheme" phldr="1"/>
      <dgm:spPr/>
      <dgm:t>
        <a:bodyPr/>
        <a:lstStyle/>
        <a:p>
          <a:endParaRPr lang="en-US"/>
        </a:p>
      </dgm:t>
    </dgm:pt>
    <dgm:pt modelId="{A9E9FFB8-7E9A-4734-8B6B-3B6BF9C7A869}">
      <dgm:prSet custT="1"/>
      <dgm:spPr/>
      <dgm:t>
        <a:bodyPr/>
        <a:lstStyle/>
        <a:p>
          <a:pPr>
            <a:lnSpc>
              <a:spcPct val="100000"/>
            </a:lnSpc>
          </a:pPr>
          <a:r>
            <a:rPr lang="en-US" sz="1400" dirty="0"/>
            <a:t>High global prevalence of preventable eye conditions</a:t>
          </a:r>
        </a:p>
      </dgm:t>
    </dgm:pt>
    <dgm:pt modelId="{2314CBCC-976B-47B2-98BA-832BA2B091FC}" type="parTrans" cxnId="{10EA9C48-FA1F-4439-A349-F366E5216BA4}">
      <dgm:prSet/>
      <dgm:spPr/>
      <dgm:t>
        <a:bodyPr/>
        <a:lstStyle/>
        <a:p>
          <a:endParaRPr lang="en-US"/>
        </a:p>
      </dgm:t>
    </dgm:pt>
    <dgm:pt modelId="{389ED341-B7A0-44AD-8495-16FB5A765D14}" type="sibTrans" cxnId="{10EA9C48-FA1F-4439-A349-F366E5216BA4}">
      <dgm:prSet/>
      <dgm:spPr/>
      <dgm:t>
        <a:bodyPr/>
        <a:lstStyle/>
        <a:p>
          <a:endParaRPr lang="en-US"/>
        </a:p>
      </dgm:t>
    </dgm:pt>
    <dgm:pt modelId="{E8589ED6-AA9A-4533-B82E-0012B5744FA0}">
      <dgm:prSet custT="1"/>
      <dgm:spPr/>
      <dgm:t>
        <a:bodyPr/>
        <a:lstStyle/>
        <a:p>
          <a:pPr>
            <a:lnSpc>
              <a:spcPct val="100000"/>
            </a:lnSpc>
          </a:pPr>
          <a:r>
            <a:rPr lang="en-US" sz="1400" dirty="0"/>
            <a:t>Lack of accessible, user-friendly diagnostic tools</a:t>
          </a:r>
        </a:p>
      </dgm:t>
    </dgm:pt>
    <dgm:pt modelId="{E80EF8C5-1A04-4831-BC44-995546CCA688}" type="parTrans" cxnId="{B6F88111-C472-406E-B33D-140197D4C9D0}">
      <dgm:prSet/>
      <dgm:spPr/>
      <dgm:t>
        <a:bodyPr/>
        <a:lstStyle/>
        <a:p>
          <a:endParaRPr lang="en-US"/>
        </a:p>
      </dgm:t>
    </dgm:pt>
    <dgm:pt modelId="{30A7EAA7-5F1F-4841-88C6-2864E03EF5CB}" type="sibTrans" cxnId="{B6F88111-C472-406E-B33D-140197D4C9D0}">
      <dgm:prSet/>
      <dgm:spPr/>
      <dgm:t>
        <a:bodyPr/>
        <a:lstStyle/>
        <a:p>
          <a:endParaRPr lang="en-US"/>
        </a:p>
      </dgm:t>
    </dgm:pt>
    <dgm:pt modelId="{AA040412-0C75-48CD-8674-664A2684266A}">
      <dgm:prSet custT="1"/>
      <dgm:spPr/>
      <dgm:t>
        <a:bodyPr/>
        <a:lstStyle/>
        <a:p>
          <a:pPr>
            <a:lnSpc>
              <a:spcPct val="100000"/>
            </a:lnSpc>
          </a:pPr>
          <a:r>
            <a:rPr lang="en-US" sz="1400" dirty="0"/>
            <a:t>Existing solutions focus on one eye condition,</a:t>
          </a:r>
        </a:p>
        <a:p>
          <a:pPr>
            <a:lnSpc>
              <a:spcPct val="100000"/>
            </a:lnSpc>
          </a:pPr>
          <a:r>
            <a:rPr lang="en-US" sz="1400" dirty="0"/>
            <a:t>Our solution will focus on 3 different conditions : Cataracts, Conjunctivitis, Styes</a:t>
          </a:r>
        </a:p>
      </dgm:t>
    </dgm:pt>
    <dgm:pt modelId="{6A50649C-2E00-40F1-B5C1-CBD41AB8FB75}" type="parTrans" cxnId="{B834C641-BA18-4363-A28D-B793917E2928}">
      <dgm:prSet/>
      <dgm:spPr/>
      <dgm:t>
        <a:bodyPr/>
        <a:lstStyle/>
        <a:p>
          <a:endParaRPr lang="en-US"/>
        </a:p>
      </dgm:t>
    </dgm:pt>
    <dgm:pt modelId="{1D1E8061-0192-4D7E-8909-9DC7C1764267}" type="sibTrans" cxnId="{B834C641-BA18-4363-A28D-B793917E2928}">
      <dgm:prSet/>
      <dgm:spPr/>
      <dgm:t>
        <a:bodyPr/>
        <a:lstStyle/>
        <a:p>
          <a:endParaRPr lang="en-US"/>
        </a:p>
      </dgm:t>
    </dgm:pt>
    <dgm:pt modelId="{4E231A4B-7F3A-4171-9395-6493CE072B5F}">
      <dgm:prSet custT="1"/>
      <dgm:spPr/>
      <dgm:t>
        <a:bodyPr/>
        <a:lstStyle/>
        <a:p>
          <a:pPr>
            <a:lnSpc>
              <a:spcPct val="100000"/>
            </a:lnSpc>
          </a:pPr>
          <a:r>
            <a:rPr lang="en-US" sz="1400" dirty="0"/>
            <a:t>T</a:t>
          </a:r>
          <a:r>
            <a:rPr lang="en-IL" sz="1400" dirty="0"/>
            <a:t>raditional diagnostic methods require a doctor’s appointment and the presence of specialized equipmen</a:t>
          </a:r>
          <a:r>
            <a:rPr lang="en-US" sz="1400" dirty="0"/>
            <a:t>t.</a:t>
          </a:r>
        </a:p>
      </dgm:t>
    </dgm:pt>
    <dgm:pt modelId="{3B0CFD63-3291-440D-A411-A3FE508F155D}" type="parTrans" cxnId="{76D47096-FC7B-4EB3-ABB0-DA78C6D37DC1}">
      <dgm:prSet/>
      <dgm:spPr/>
      <dgm:t>
        <a:bodyPr/>
        <a:lstStyle/>
        <a:p>
          <a:endParaRPr lang="en-IL"/>
        </a:p>
      </dgm:t>
    </dgm:pt>
    <dgm:pt modelId="{8668ABD4-CEB6-43F7-987C-E78DF1FCC6C1}" type="sibTrans" cxnId="{76D47096-FC7B-4EB3-ABB0-DA78C6D37DC1}">
      <dgm:prSet/>
      <dgm:spPr/>
      <dgm:t>
        <a:bodyPr/>
        <a:lstStyle/>
        <a:p>
          <a:endParaRPr lang="en-IL"/>
        </a:p>
      </dgm:t>
    </dgm:pt>
    <dgm:pt modelId="{BF0E164D-45D8-40FA-8371-E231082924BC}">
      <dgm:prSet custT="1"/>
      <dgm:spPr/>
      <dgm:t>
        <a:bodyPr/>
        <a:lstStyle/>
        <a:p>
          <a:pPr>
            <a:lnSpc>
              <a:spcPct val="100000"/>
            </a:lnSpc>
          </a:pPr>
          <a:r>
            <a:rPr lang="en-US" sz="1400" dirty="0"/>
            <a:t>EyeNet bridges this gap by using AI-Driven video analysis</a:t>
          </a:r>
        </a:p>
      </dgm:t>
    </dgm:pt>
    <dgm:pt modelId="{E01330C9-528A-4DE7-BB9A-BDF27C273FF5}" type="parTrans" cxnId="{9B409878-335E-4968-BA04-483E9FC94413}">
      <dgm:prSet/>
      <dgm:spPr/>
      <dgm:t>
        <a:bodyPr/>
        <a:lstStyle/>
        <a:p>
          <a:endParaRPr lang="en-IL"/>
        </a:p>
      </dgm:t>
    </dgm:pt>
    <dgm:pt modelId="{E2336E05-2F7A-4D33-9BAB-6BAE4366D27D}" type="sibTrans" cxnId="{9B409878-335E-4968-BA04-483E9FC94413}">
      <dgm:prSet/>
      <dgm:spPr/>
      <dgm:t>
        <a:bodyPr/>
        <a:lstStyle/>
        <a:p>
          <a:endParaRPr lang="en-IL"/>
        </a:p>
      </dgm:t>
    </dgm:pt>
    <dgm:pt modelId="{1EC65E13-E41B-4E8D-B1EE-C1F68B236E55}" type="pres">
      <dgm:prSet presAssocID="{913D428A-4C9C-46B6-9753-1212095D3D25}" presName="root" presStyleCnt="0">
        <dgm:presLayoutVars>
          <dgm:dir/>
          <dgm:resizeHandles val="exact"/>
        </dgm:presLayoutVars>
      </dgm:prSet>
      <dgm:spPr/>
    </dgm:pt>
    <dgm:pt modelId="{71353D34-F61F-41EE-B43F-41F41E782EC3}" type="pres">
      <dgm:prSet presAssocID="{A9E9FFB8-7E9A-4734-8B6B-3B6BF9C7A869}" presName="compNode" presStyleCnt="0"/>
      <dgm:spPr/>
    </dgm:pt>
    <dgm:pt modelId="{AFB976A7-E926-4367-8CA6-CA11D8716CFB}" type="pres">
      <dgm:prSet presAssocID="{A9E9FFB8-7E9A-4734-8B6B-3B6BF9C7A869}"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Eye"/>
        </a:ext>
      </dgm:extLst>
    </dgm:pt>
    <dgm:pt modelId="{85547520-1149-4562-A886-92EA018AD0A0}" type="pres">
      <dgm:prSet presAssocID="{A9E9FFB8-7E9A-4734-8B6B-3B6BF9C7A869}" presName="spaceRect" presStyleCnt="0"/>
      <dgm:spPr/>
    </dgm:pt>
    <dgm:pt modelId="{6232D5DF-959D-4A29-9D50-9428E9C2BED3}" type="pres">
      <dgm:prSet presAssocID="{A9E9FFB8-7E9A-4734-8B6B-3B6BF9C7A869}" presName="textRect" presStyleLbl="revTx" presStyleIdx="0" presStyleCnt="5">
        <dgm:presLayoutVars>
          <dgm:chMax val="1"/>
          <dgm:chPref val="1"/>
        </dgm:presLayoutVars>
      </dgm:prSet>
      <dgm:spPr/>
    </dgm:pt>
    <dgm:pt modelId="{240DB186-A635-4882-A3F4-271E8BA72555}" type="pres">
      <dgm:prSet presAssocID="{389ED341-B7A0-44AD-8495-16FB5A765D14}" presName="sibTrans" presStyleCnt="0"/>
      <dgm:spPr/>
    </dgm:pt>
    <dgm:pt modelId="{7BC356DA-1F9A-4928-9C38-D491F9746C05}" type="pres">
      <dgm:prSet presAssocID="{E8589ED6-AA9A-4533-B82E-0012B5744FA0}" presName="compNode" presStyleCnt="0"/>
      <dgm:spPr/>
    </dgm:pt>
    <dgm:pt modelId="{B717DF1A-7B08-4CF8-BD8A-BBE9DA34ECF0}" type="pres">
      <dgm:prSet presAssocID="{E8589ED6-AA9A-4533-B82E-0012B5744FA0}"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Doctor"/>
        </a:ext>
      </dgm:extLst>
    </dgm:pt>
    <dgm:pt modelId="{FECCDCD4-65DB-458F-886A-F529D0F88D56}" type="pres">
      <dgm:prSet presAssocID="{E8589ED6-AA9A-4533-B82E-0012B5744FA0}" presName="spaceRect" presStyleCnt="0"/>
      <dgm:spPr/>
    </dgm:pt>
    <dgm:pt modelId="{464BED56-ECFC-4D2A-8BC2-B6EDBE5637E8}" type="pres">
      <dgm:prSet presAssocID="{E8589ED6-AA9A-4533-B82E-0012B5744FA0}" presName="textRect" presStyleLbl="revTx" presStyleIdx="1" presStyleCnt="5">
        <dgm:presLayoutVars>
          <dgm:chMax val="1"/>
          <dgm:chPref val="1"/>
        </dgm:presLayoutVars>
      </dgm:prSet>
      <dgm:spPr/>
    </dgm:pt>
    <dgm:pt modelId="{C85B4C50-827A-418C-8F70-78BB93485B95}" type="pres">
      <dgm:prSet presAssocID="{30A7EAA7-5F1F-4841-88C6-2864E03EF5CB}" presName="sibTrans" presStyleCnt="0"/>
      <dgm:spPr/>
    </dgm:pt>
    <dgm:pt modelId="{4C9F6FEB-6715-43F4-B739-46677AD58154}" type="pres">
      <dgm:prSet presAssocID="{AA040412-0C75-48CD-8674-664A2684266A}" presName="compNode" presStyleCnt="0"/>
      <dgm:spPr/>
    </dgm:pt>
    <dgm:pt modelId="{EA61F7EC-0849-4C96-AA33-AE3D1622851D}" type="pres">
      <dgm:prSet presAssocID="{AA040412-0C75-48CD-8674-664A2684266A}"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heckmark"/>
        </a:ext>
      </dgm:extLst>
    </dgm:pt>
    <dgm:pt modelId="{F8A16DC5-4C90-4F61-AF71-FC63947812E8}" type="pres">
      <dgm:prSet presAssocID="{AA040412-0C75-48CD-8674-664A2684266A}" presName="spaceRect" presStyleCnt="0"/>
      <dgm:spPr/>
    </dgm:pt>
    <dgm:pt modelId="{74EC4CCA-A5BB-4B65-BC15-99EE1E3A6433}" type="pres">
      <dgm:prSet presAssocID="{AA040412-0C75-48CD-8674-664A2684266A}" presName="textRect" presStyleLbl="revTx" presStyleIdx="2" presStyleCnt="5">
        <dgm:presLayoutVars>
          <dgm:chMax val="1"/>
          <dgm:chPref val="1"/>
        </dgm:presLayoutVars>
      </dgm:prSet>
      <dgm:spPr/>
    </dgm:pt>
    <dgm:pt modelId="{A4343110-4542-4D31-A809-2AD30D99F6CE}" type="pres">
      <dgm:prSet presAssocID="{1D1E8061-0192-4D7E-8909-9DC7C1764267}" presName="sibTrans" presStyleCnt="0"/>
      <dgm:spPr/>
    </dgm:pt>
    <dgm:pt modelId="{6226831E-E624-4CAC-9C05-5E0AE195BDF0}" type="pres">
      <dgm:prSet presAssocID="{4E231A4B-7F3A-4171-9395-6493CE072B5F}" presName="compNode" presStyleCnt="0"/>
      <dgm:spPr/>
    </dgm:pt>
    <dgm:pt modelId="{EC4D9DC2-767B-4FFB-A0D0-B25A265EDDA6}" type="pres">
      <dgm:prSet presAssocID="{4E231A4B-7F3A-4171-9395-6493CE072B5F}" presName="iconRect" presStyleLbl="node1" presStyleIdx="3" presStyleCnt="5"/>
      <dgm:spPr>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Stethoscope with solid fill"/>
        </a:ext>
      </dgm:extLst>
    </dgm:pt>
    <dgm:pt modelId="{9624C60D-1F10-47DB-86BE-78EF006A5A47}" type="pres">
      <dgm:prSet presAssocID="{4E231A4B-7F3A-4171-9395-6493CE072B5F}" presName="spaceRect" presStyleCnt="0"/>
      <dgm:spPr/>
    </dgm:pt>
    <dgm:pt modelId="{20D5CF89-9C87-42A2-80D9-0C74A1FF5807}" type="pres">
      <dgm:prSet presAssocID="{4E231A4B-7F3A-4171-9395-6493CE072B5F}" presName="textRect" presStyleLbl="revTx" presStyleIdx="3" presStyleCnt="5">
        <dgm:presLayoutVars>
          <dgm:chMax val="1"/>
          <dgm:chPref val="1"/>
        </dgm:presLayoutVars>
      </dgm:prSet>
      <dgm:spPr/>
    </dgm:pt>
    <dgm:pt modelId="{00A12E02-3FA9-487C-B86F-22CDE3CBC62D}" type="pres">
      <dgm:prSet presAssocID="{8668ABD4-CEB6-43F7-987C-E78DF1FCC6C1}" presName="sibTrans" presStyleCnt="0"/>
      <dgm:spPr/>
    </dgm:pt>
    <dgm:pt modelId="{9074D93C-CD97-4B32-99E9-802644C3D99F}" type="pres">
      <dgm:prSet presAssocID="{BF0E164D-45D8-40FA-8371-E231082924BC}" presName="compNode" presStyleCnt="0"/>
      <dgm:spPr/>
    </dgm:pt>
    <dgm:pt modelId="{084E594A-97BD-4AD6-A360-B44227C6B241}" type="pres">
      <dgm:prSet presAssocID="{BF0E164D-45D8-40FA-8371-E231082924BC}" presName="iconRect" presStyleLbl="node1" presStyleIdx="4" presStyleCnt="5"/>
      <dgm:spPr>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dgm:spPr>
      <dgm:extLst>
        <a:ext uri="{E40237B7-FDA0-4F09-8148-C483321AD2D9}">
          <dgm14:cNvPr xmlns:dgm14="http://schemas.microsoft.com/office/drawing/2010/diagram" id="0" name="" descr="Artificial Intelligence outline"/>
        </a:ext>
      </dgm:extLst>
    </dgm:pt>
    <dgm:pt modelId="{552E1CF9-9E3D-4987-804B-F691BC6FA086}" type="pres">
      <dgm:prSet presAssocID="{BF0E164D-45D8-40FA-8371-E231082924BC}" presName="spaceRect" presStyleCnt="0"/>
      <dgm:spPr/>
    </dgm:pt>
    <dgm:pt modelId="{A5F798B8-67AD-43A7-8295-698E6D324AAB}" type="pres">
      <dgm:prSet presAssocID="{BF0E164D-45D8-40FA-8371-E231082924BC}" presName="textRect" presStyleLbl="revTx" presStyleIdx="4" presStyleCnt="5">
        <dgm:presLayoutVars>
          <dgm:chMax val="1"/>
          <dgm:chPref val="1"/>
        </dgm:presLayoutVars>
      </dgm:prSet>
      <dgm:spPr/>
    </dgm:pt>
  </dgm:ptLst>
  <dgm:cxnLst>
    <dgm:cxn modelId="{B6F88111-C472-406E-B33D-140197D4C9D0}" srcId="{913D428A-4C9C-46B6-9753-1212095D3D25}" destId="{E8589ED6-AA9A-4533-B82E-0012B5744FA0}" srcOrd="1" destOrd="0" parTransId="{E80EF8C5-1A04-4831-BC44-995546CCA688}" sibTransId="{30A7EAA7-5F1F-4841-88C6-2864E03EF5CB}"/>
    <dgm:cxn modelId="{39C9A918-4211-459B-9B63-CD4273202D29}" type="presOf" srcId="{4E231A4B-7F3A-4171-9395-6493CE072B5F}" destId="{20D5CF89-9C87-42A2-80D9-0C74A1FF5807}" srcOrd="0" destOrd="0" presId="urn:microsoft.com/office/officeart/2018/2/layout/IconLabelList"/>
    <dgm:cxn modelId="{B834C641-BA18-4363-A28D-B793917E2928}" srcId="{913D428A-4C9C-46B6-9753-1212095D3D25}" destId="{AA040412-0C75-48CD-8674-664A2684266A}" srcOrd="2" destOrd="0" parTransId="{6A50649C-2E00-40F1-B5C1-CBD41AB8FB75}" sibTransId="{1D1E8061-0192-4D7E-8909-9DC7C1764267}"/>
    <dgm:cxn modelId="{C4722F64-742C-4685-890B-C95B5257ED5C}" type="presOf" srcId="{BF0E164D-45D8-40FA-8371-E231082924BC}" destId="{A5F798B8-67AD-43A7-8295-698E6D324AAB}" srcOrd="0" destOrd="0" presId="urn:microsoft.com/office/officeart/2018/2/layout/IconLabelList"/>
    <dgm:cxn modelId="{28D3F064-FC9B-4116-8354-D8FE1DD6DE35}" type="presOf" srcId="{A9E9FFB8-7E9A-4734-8B6B-3B6BF9C7A869}" destId="{6232D5DF-959D-4A29-9D50-9428E9C2BED3}" srcOrd="0" destOrd="0" presId="urn:microsoft.com/office/officeart/2018/2/layout/IconLabelList"/>
    <dgm:cxn modelId="{10EA9C48-FA1F-4439-A349-F366E5216BA4}" srcId="{913D428A-4C9C-46B6-9753-1212095D3D25}" destId="{A9E9FFB8-7E9A-4734-8B6B-3B6BF9C7A869}" srcOrd="0" destOrd="0" parTransId="{2314CBCC-976B-47B2-98BA-832BA2B091FC}" sibTransId="{389ED341-B7A0-44AD-8495-16FB5A765D14}"/>
    <dgm:cxn modelId="{9B409878-335E-4968-BA04-483E9FC94413}" srcId="{913D428A-4C9C-46B6-9753-1212095D3D25}" destId="{BF0E164D-45D8-40FA-8371-E231082924BC}" srcOrd="4" destOrd="0" parTransId="{E01330C9-528A-4DE7-BB9A-BDF27C273FF5}" sibTransId="{E2336E05-2F7A-4D33-9BAB-6BAE4366D27D}"/>
    <dgm:cxn modelId="{76D47096-FC7B-4EB3-ABB0-DA78C6D37DC1}" srcId="{913D428A-4C9C-46B6-9753-1212095D3D25}" destId="{4E231A4B-7F3A-4171-9395-6493CE072B5F}" srcOrd="3" destOrd="0" parTransId="{3B0CFD63-3291-440D-A411-A3FE508F155D}" sibTransId="{8668ABD4-CEB6-43F7-987C-E78DF1FCC6C1}"/>
    <dgm:cxn modelId="{F57297DB-D31A-4BA9-94E4-4A790BDCDFA7}" type="presOf" srcId="{AA040412-0C75-48CD-8674-664A2684266A}" destId="{74EC4CCA-A5BB-4B65-BC15-99EE1E3A6433}" srcOrd="0" destOrd="0" presId="urn:microsoft.com/office/officeart/2018/2/layout/IconLabelList"/>
    <dgm:cxn modelId="{CCCFD7DC-4158-460B-B381-B52AFCDFCB83}" type="presOf" srcId="{913D428A-4C9C-46B6-9753-1212095D3D25}" destId="{1EC65E13-E41B-4E8D-B1EE-C1F68B236E55}" srcOrd="0" destOrd="0" presId="urn:microsoft.com/office/officeart/2018/2/layout/IconLabelList"/>
    <dgm:cxn modelId="{9E3098E8-7004-412D-80EA-973F744A312B}" type="presOf" srcId="{E8589ED6-AA9A-4533-B82E-0012B5744FA0}" destId="{464BED56-ECFC-4D2A-8BC2-B6EDBE5637E8}" srcOrd="0" destOrd="0" presId="urn:microsoft.com/office/officeart/2018/2/layout/IconLabelList"/>
    <dgm:cxn modelId="{B986C88F-1A83-4CF8-85BF-F603989103FC}" type="presParOf" srcId="{1EC65E13-E41B-4E8D-B1EE-C1F68B236E55}" destId="{71353D34-F61F-41EE-B43F-41F41E782EC3}" srcOrd="0" destOrd="0" presId="urn:microsoft.com/office/officeart/2018/2/layout/IconLabelList"/>
    <dgm:cxn modelId="{131BA552-D939-4D05-9CB8-3D80E5DABA76}" type="presParOf" srcId="{71353D34-F61F-41EE-B43F-41F41E782EC3}" destId="{AFB976A7-E926-4367-8CA6-CA11D8716CFB}" srcOrd="0" destOrd="0" presId="urn:microsoft.com/office/officeart/2018/2/layout/IconLabelList"/>
    <dgm:cxn modelId="{04816893-47CD-4EB4-9EE2-F16E30E26F60}" type="presParOf" srcId="{71353D34-F61F-41EE-B43F-41F41E782EC3}" destId="{85547520-1149-4562-A886-92EA018AD0A0}" srcOrd="1" destOrd="0" presId="urn:microsoft.com/office/officeart/2018/2/layout/IconLabelList"/>
    <dgm:cxn modelId="{EA9A19EE-00DB-4C90-86C1-BFED9AD71955}" type="presParOf" srcId="{71353D34-F61F-41EE-B43F-41F41E782EC3}" destId="{6232D5DF-959D-4A29-9D50-9428E9C2BED3}" srcOrd="2" destOrd="0" presId="urn:microsoft.com/office/officeart/2018/2/layout/IconLabelList"/>
    <dgm:cxn modelId="{C490303F-1D39-49CA-AE45-4D8DC512F3F8}" type="presParOf" srcId="{1EC65E13-E41B-4E8D-B1EE-C1F68B236E55}" destId="{240DB186-A635-4882-A3F4-271E8BA72555}" srcOrd="1" destOrd="0" presId="urn:microsoft.com/office/officeart/2018/2/layout/IconLabelList"/>
    <dgm:cxn modelId="{5B52E7A4-5F89-4208-AAED-7F11AFB899AD}" type="presParOf" srcId="{1EC65E13-E41B-4E8D-B1EE-C1F68B236E55}" destId="{7BC356DA-1F9A-4928-9C38-D491F9746C05}" srcOrd="2" destOrd="0" presId="urn:microsoft.com/office/officeart/2018/2/layout/IconLabelList"/>
    <dgm:cxn modelId="{E0072E85-237C-4367-8FC3-6A6F876E5F7D}" type="presParOf" srcId="{7BC356DA-1F9A-4928-9C38-D491F9746C05}" destId="{B717DF1A-7B08-4CF8-BD8A-BBE9DA34ECF0}" srcOrd="0" destOrd="0" presId="urn:microsoft.com/office/officeart/2018/2/layout/IconLabelList"/>
    <dgm:cxn modelId="{060CE83F-B34E-4738-850C-C798FD1B002F}" type="presParOf" srcId="{7BC356DA-1F9A-4928-9C38-D491F9746C05}" destId="{FECCDCD4-65DB-458F-886A-F529D0F88D56}" srcOrd="1" destOrd="0" presId="urn:microsoft.com/office/officeart/2018/2/layout/IconLabelList"/>
    <dgm:cxn modelId="{35CCBD15-EC90-49CB-A937-833193183B32}" type="presParOf" srcId="{7BC356DA-1F9A-4928-9C38-D491F9746C05}" destId="{464BED56-ECFC-4D2A-8BC2-B6EDBE5637E8}" srcOrd="2" destOrd="0" presId="urn:microsoft.com/office/officeart/2018/2/layout/IconLabelList"/>
    <dgm:cxn modelId="{F04CE008-49F9-4A05-8072-7DB1641EEB95}" type="presParOf" srcId="{1EC65E13-E41B-4E8D-B1EE-C1F68B236E55}" destId="{C85B4C50-827A-418C-8F70-78BB93485B95}" srcOrd="3" destOrd="0" presId="urn:microsoft.com/office/officeart/2018/2/layout/IconLabelList"/>
    <dgm:cxn modelId="{E031AA04-0921-441F-A657-B5A85D9C48A0}" type="presParOf" srcId="{1EC65E13-E41B-4E8D-B1EE-C1F68B236E55}" destId="{4C9F6FEB-6715-43F4-B739-46677AD58154}" srcOrd="4" destOrd="0" presId="urn:microsoft.com/office/officeart/2018/2/layout/IconLabelList"/>
    <dgm:cxn modelId="{1D35C695-7F02-421E-96A3-864D427D8E65}" type="presParOf" srcId="{4C9F6FEB-6715-43F4-B739-46677AD58154}" destId="{EA61F7EC-0849-4C96-AA33-AE3D1622851D}" srcOrd="0" destOrd="0" presId="urn:microsoft.com/office/officeart/2018/2/layout/IconLabelList"/>
    <dgm:cxn modelId="{866FAE9E-07E3-4913-AF4E-ED7581A438E2}" type="presParOf" srcId="{4C9F6FEB-6715-43F4-B739-46677AD58154}" destId="{F8A16DC5-4C90-4F61-AF71-FC63947812E8}" srcOrd="1" destOrd="0" presId="urn:microsoft.com/office/officeart/2018/2/layout/IconLabelList"/>
    <dgm:cxn modelId="{983BE9B3-2174-462B-92A9-BED76FA839A0}" type="presParOf" srcId="{4C9F6FEB-6715-43F4-B739-46677AD58154}" destId="{74EC4CCA-A5BB-4B65-BC15-99EE1E3A6433}" srcOrd="2" destOrd="0" presId="urn:microsoft.com/office/officeart/2018/2/layout/IconLabelList"/>
    <dgm:cxn modelId="{AC7685CE-CB20-4F25-8BD9-4CC2ADF5729C}" type="presParOf" srcId="{1EC65E13-E41B-4E8D-B1EE-C1F68B236E55}" destId="{A4343110-4542-4D31-A809-2AD30D99F6CE}" srcOrd="5" destOrd="0" presId="urn:microsoft.com/office/officeart/2018/2/layout/IconLabelList"/>
    <dgm:cxn modelId="{9966BAC7-B5E3-4140-8379-46368E676480}" type="presParOf" srcId="{1EC65E13-E41B-4E8D-B1EE-C1F68B236E55}" destId="{6226831E-E624-4CAC-9C05-5E0AE195BDF0}" srcOrd="6" destOrd="0" presId="urn:microsoft.com/office/officeart/2018/2/layout/IconLabelList"/>
    <dgm:cxn modelId="{BE0F3B1F-258B-4E2D-8B88-FD2D3C9D2E6E}" type="presParOf" srcId="{6226831E-E624-4CAC-9C05-5E0AE195BDF0}" destId="{EC4D9DC2-767B-4FFB-A0D0-B25A265EDDA6}" srcOrd="0" destOrd="0" presId="urn:microsoft.com/office/officeart/2018/2/layout/IconLabelList"/>
    <dgm:cxn modelId="{A2B22B5F-B888-4178-85CA-AEE0D43DDF63}" type="presParOf" srcId="{6226831E-E624-4CAC-9C05-5E0AE195BDF0}" destId="{9624C60D-1F10-47DB-86BE-78EF006A5A47}" srcOrd="1" destOrd="0" presId="urn:microsoft.com/office/officeart/2018/2/layout/IconLabelList"/>
    <dgm:cxn modelId="{8893FB20-54D8-4BA6-A628-6C392DB5BD51}" type="presParOf" srcId="{6226831E-E624-4CAC-9C05-5E0AE195BDF0}" destId="{20D5CF89-9C87-42A2-80D9-0C74A1FF5807}" srcOrd="2" destOrd="0" presId="urn:microsoft.com/office/officeart/2018/2/layout/IconLabelList"/>
    <dgm:cxn modelId="{42B052F8-197F-4C42-9F72-F5FBCA530B11}" type="presParOf" srcId="{1EC65E13-E41B-4E8D-B1EE-C1F68B236E55}" destId="{00A12E02-3FA9-487C-B86F-22CDE3CBC62D}" srcOrd="7" destOrd="0" presId="urn:microsoft.com/office/officeart/2018/2/layout/IconLabelList"/>
    <dgm:cxn modelId="{6ED62777-D984-46E8-8620-0CA5938DBE59}" type="presParOf" srcId="{1EC65E13-E41B-4E8D-B1EE-C1F68B236E55}" destId="{9074D93C-CD97-4B32-99E9-802644C3D99F}" srcOrd="8" destOrd="0" presId="urn:microsoft.com/office/officeart/2018/2/layout/IconLabelList"/>
    <dgm:cxn modelId="{8685E30F-891A-45D0-8B9E-E6CCD4A9636C}" type="presParOf" srcId="{9074D93C-CD97-4B32-99E9-802644C3D99F}" destId="{084E594A-97BD-4AD6-A360-B44227C6B241}" srcOrd="0" destOrd="0" presId="urn:microsoft.com/office/officeart/2018/2/layout/IconLabelList"/>
    <dgm:cxn modelId="{52E25B10-8FA6-4A40-85CB-50C942F2FBF6}" type="presParOf" srcId="{9074D93C-CD97-4B32-99E9-802644C3D99F}" destId="{552E1CF9-9E3D-4987-804B-F691BC6FA086}" srcOrd="1" destOrd="0" presId="urn:microsoft.com/office/officeart/2018/2/layout/IconLabelList"/>
    <dgm:cxn modelId="{30510C18-53F3-44DD-96CD-75562667C572}" type="presParOf" srcId="{9074D93C-CD97-4B32-99E9-802644C3D99F}" destId="{A5F798B8-67AD-43A7-8295-698E6D324AAB}"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B976A7-E926-4367-8CA6-CA11D8716CFB}">
      <dsp:nvSpPr>
        <dsp:cNvPr id="0" name=""/>
        <dsp:cNvSpPr/>
      </dsp:nvSpPr>
      <dsp:spPr>
        <a:xfrm>
          <a:off x="489253" y="326174"/>
          <a:ext cx="793388" cy="79338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232D5DF-959D-4A29-9D50-9428E9C2BED3}">
      <dsp:nvSpPr>
        <dsp:cNvPr id="0" name=""/>
        <dsp:cNvSpPr/>
      </dsp:nvSpPr>
      <dsp:spPr>
        <a:xfrm>
          <a:off x="4405" y="1500727"/>
          <a:ext cx="1763085" cy="1366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t>High global prevalence of preventable eye conditions</a:t>
          </a:r>
        </a:p>
      </dsp:txBody>
      <dsp:txXfrm>
        <a:off x="4405" y="1500727"/>
        <a:ext cx="1763085" cy="1366391"/>
      </dsp:txXfrm>
    </dsp:sp>
    <dsp:sp modelId="{B717DF1A-7B08-4CF8-BD8A-BBE9DA34ECF0}">
      <dsp:nvSpPr>
        <dsp:cNvPr id="0" name=""/>
        <dsp:cNvSpPr/>
      </dsp:nvSpPr>
      <dsp:spPr>
        <a:xfrm>
          <a:off x="2560879" y="326174"/>
          <a:ext cx="793388" cy="79338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64BED56-ECFC-4D2A-8BC2-B6EDBE5637E8}">
      <dsp:nvSpPr>
        <dsp:cNvPr id="0" name=""/>
        <dsp:cNvSpPr/>
      </dsp:nvSpPr>
      <dsp:spPr>
        <a:xfrm>
          <a:off x="2076031" y="1500727"/>
          <a:ext cx="1763085" cy="1366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t>Lack of accessible, user-friendly diagnostic tools</a:t>
          </a:r>
        </a:p>
      </dsp:txBody>
      <dsp:txXfrm>
        <a:off x="2076031" y="1500727"/>
        <a:ext cx="1763085" cy="1366391"/>
      </dsp:txXfrm>
    </dsp:sp>
    <dsp:sp modelId="{EA61F7EC-0849-4C96-AA33-AE3D1622851D}">
      <dsp:nvSpPr>
        <dsp:cNvPr id="0" name=""/>
        <dsp:cNvSpPr/>
      </dsp:nvSpPr>
      <dsp:spPr>
        <a:xfrm>
          <a:off x="4632505" y="326174"/>
          <a:ext cx="793388" cy="79338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4EC4CCA-A5BB-4B65-BC15-99EE1E3A6433}">
      <dsp:nvSpPr>
        <dsp:cNvPr id="0" name=""/>
        <dsp:cNvSpPr/>
      </dsp:nvSpPr>
      <dsp:spPr>
        <a:xfrm>
          <a:off x="4147657" y="1500727"/>
          <a:ext cx="1763085" cy="1366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t>Existing solutions focus on one eye condition,</a:t>
          </a:r>
        </a:p>
        <a:p>
          <a:pPr marL="0" lvl="0" indent="0" algn="ctr" defTabSz="622300">
            <a:lnSpc>
              <a:spcPct val="100000"/>
            </a:lnSpc>
            <a:spcBef>
              <a:spcPct val="0"/>
            </a:spcBef>
            <a:spcAft>
              <a:spcPct val="35000"/>
            </a:spcAft>
            <a:buNone/>
          </a:pPr>
          <a:r>
            <a:rPr lang="en-US" sz="1400" kern="1200" dirty="0"/>
            <a:t>Our solution will focus on 3 different conditions : Cataracts, Conjunctivitis, Styes</a:t>
          </a:r>
        </a:p>
      </dsp:txBody>
      <dsp:txXfrm>
        <a:off x="4147657" y="1500727"/>
        <a:ext cx="1763085" cy="1366391"/>
      </dsp:txXfrm>
    </dsp:sp>
    <dsp:sp modelId="{EC4D9DC2-767B-4FFB-A0D0-B25A265EDDA6}">
      <dsp:nvSpPr>
        <dsp:cNvPr id="0" name=""/>
        <dsp:cNvSpPr/>
      </dsp:nvSpPr>
      <dsp:spPr>
        <a:xfrm>
          <a:off x="6704131" y="326174"/>
          <a:ext cx="793388" cy="793388"/>
        </a:xfrm>
        <a:prstGeom prst="rect">
          <a:avLst/>
        </a:prstGeom>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D5CF89-9C87-42A2-80D9-0C74A1FF5807}">
      <dsp:nvSpPr>
        <dsp:cNvPr id="0" name=""/>
        <dsp:cNvSpPr/>
      </dsp:nvSpPr>
      <dsp:spPr>
        <a:xfrm>
          <a:off x="6219283" y="1500727"/>
          <a:ext cx="1763085" cy="1366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t>T</a:t>
          </a:r>
          <a:r>
            <a:rPr lang="en-IL" sz="1400" kern="1200" dirty="0"/>
            <a:t>raditional diagnostic methods require a doctor’s appointment and the presence of specialized equipmen</a:t>
          </a:r>
          <a:r>
            <a:rPr lang="en-US" sz="1400" kern="1200" dirty="0"/>
            <a:t>t.</a:t>
          </a:r>
        </a:p>
      </dsp:txBody>
      <dsp:txXfrm>
        <a:off x="6219283" y="1500727"/>
        <a:ext cx="1763085" cy="1366391"/>
      </dsp:txXfrm>
    </dsp:sp>
    <dsp:sp modelId="{084E594A-97BD-4AD6-A360-B44227C6B241}">
      <dsp:nvSpPr>
        <dsp:cNvPr id="0" name=""/>
        <dsp:cNvSpPr/>
      </dsp:nvSpPr>
      <dsp:spPr>
        <a:xfrm>
          <a:off x="8775757" y="326174"/>
          <a:ext cx="793388" cy="793388"/>
        </a:xfrm>
        <a:prstGeom prst="rect">
          <a:avLst/>
        </a:prstGeom>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5F798B8-67AD-43A7-8295-698E6D324AAB}">
      <dsp:nvSpPr>
        <dsp:cNvPr id="0" name=""/>
        <dsp:cNvSpPr/>
      </dsp:nvSpPr>
      <dsp:spPr>
        <a:xfrm>
          <a:off x="8290908" y="1500727"/>
          <a:ext cx="1763085" cy="1366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t>EyeNet bridges this gap by using AI-Driven video analysis</a:t>
          </a:r>
        </a:p>
      </dsp:txBody>
      <dsp:txXfrm>
        <a:off x="8290908" y="1500727"/>
        <a:ext cx="1763085" cy="1366391"/>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svg>
</file>

<file path=ppt/media/image12.png>
</file>

<file path=ppt/media/image13.svg>
</file>

<file path=ppt/media/image14.png>
</file>

<file path=ppt/media/image15.png>
</file>

<file path=ppt/media/image16.jpeg>
</file>

<file path=ppt/media/image17.png>
</file>

<file path=ppt/media/image18.jpg>
</file>

<file path=ppt/media/image19.jpg>
</file>

<file path=ppt/media/image2.png>
</file>

<file path=ppt/media/image20.png>
</file>

<file path=ppt/media/image21.png>
</file>

<file path=ppt/media/image22.png>
</file>

<file path=ppt/media/image23.png>
</file>

<file path=ppt/media/image24.png>
</file>

<file path=ppt/media/image25.jpe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876415-7152-42A1-AFEA-5E8B6B2A2694}" type="datetimeFigureOut">
              <a:rPr lang="en-IL" smtClean="0"/>
              <a:t>03/02/2025</a:t>
            </a:fld>
            <a:endParaRPr lang="en-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7B8647-1B2E-4FBF-A558-AC51045795B6}" type="slidenum">
              <a:rPr lang="en-IL" smtClean="0"/>
              <a:t>‹#›</a:t>
            </a:fld>
            <a:endParaRPr lang="en-IL"/>
          </a:p>
        </p:txBody>
      </p:sp>
    </p:spTree>
    <p:extLst>
      <p:ext uri="{BB962C8B-B14F-4D97-AF65-F5344CB8AC3E}">
        <p14:creationId xmlns:p14="http://schemas.microsoft.com/office/powerpoint/2010/main" val="10943238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welcome to our Capstone project phase A presentation.</a:t>
            </a:r>
          </a:p>
          <a:p>
            <a:r>
              <a:rPr lang="en-US" dirty="0"/>
              <a:t>My name is Ron Bendel and this is Gal Bitton, our supervisors are Mrs. Elena Kramer, and Dr. Dan Lemberg.</a:t>
            </a:r>
          </a:p>
          <a:p>
            <a:r>
              <a:rPr lang="en-US" dirty="0"/>
              <a:t>We are excited to introduce you to EyeNet, an AI-Driven early eye conditions detection using video analysis.</a:t>
            </a:r>
          </a:p>
          <a:p>
            <a:r>
              <a:rPr lang="en-US" dirty="0"/>
              <a:t>Imagine if instead of waiting for a doctor’s appointment so long, you could just analyze your eye status with your mobile device. </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1</a:t>
            </a:fld>
            <a:endParaRPr lang="en-IL"/>
          </a:p>
        </p:txBody>
      </p:sp>
    </p:spTree>
    <p:extLst>
      <p:ext uri="{BB962C8B-B14F-4D97-AF65-F5344CB8AC3E}">
        <p14:creationId xmlns:p14="http://schemas.microsoft.com/office/powerpoint/2010/main" val="26766475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 little about the benchmarks we found out.</a:t>
            </a:r>
          </a:p>
          <a:p>
            <a:r>
              <a:rPr lang="en-US" dirty="0"/>
              <a:t>Here we can see a confusion matrix for each class, testing on 4 keras pre-trained models.</a:t>
            </a:r>
          </a:p>
          <a:p>
            <a:r>
              <a:rPr lang="en-US" dirty="0"/>
              <a:t>The results emphasize that DenseNet-121 actually leads for all classes. It achieved the highest scores. </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10</a:t>
            </a:fld>
            <a:endParaRPr lang="en-IL"/>
          </a:p>
        </p:txBody>
      </p:sp>
    </p:spTree>
    <p:extLst>
      <p:ext uri="{BB962C8B-B14F-4D97-AF65-F5344CB8AC3E}">
        <p14:creationId xmlns:p14="http://schemas.microsoft.com/office/powerpoint/2010/main" val="3465644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benchmark is the performance evaluation matrices for all 4 keras pre trained models.</a:t>
            </a:r>
          </a:p>
          <a:p>
            <a:r>
              <a:rPr lang="en-US" dirty="0"/>
              <a:t>Again, here we see the DenseNet-121 actually got the highest accuracy and performance according to the other models. </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11</a:t>
            </a:fld>
            <a:endParaRPr lang="en-IL"/>
          </a:p>
        </p:txBody>
      </p:sp>
    </p:spTree>
    <p:extLst>
      <p:ext uri="{BB962C8B-B14F-4D97-AF65-F5344CB8AC3E}">
        <p14:creationId xmlns:p14="http://schemas.microsoft.com/office/powerpoint/2010/main" val="42612503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those graphs are the visualizations of the table we saw before.</a:t>
            </a:r>
          </a:p>
          <a:p>
            <a:r>
              <a:rPr lang="en-US" dirty="0"/>
              <a:t>It’s important to notice that despite the high results which actually made us surprised.</a:t>
            </a:r>
          </a:p>
          <a:p>
            <a:r>
              <a:rPr lang="en-US" dirty="0"/>
              <a:t>DenseNet-121 did not achieve good results during our testing.</a:t>
            </a:r>
          </a:p>
          <a:p>
            <a:r>
              <a:rPr lang="en-US" dirty="0"/>
              <a:t>On the dataset it achieved high score, but in real cases we wanted to test on, it failed. </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12</a:t>
            </a:fld>
            <a:endParaRPr lang="en-IL"/>
          </a:p>
        </p:txBody>
      </p:sp>
    </p:spTree>
    <p:extLst>
      <p:ext uri="{BB962C8B-B14F-4D97-AF65-F5344CB8AC3E}">
        <p14:creationId xmlns:p14="http://schemas.microsoft.com/office/powerpoint/2010/main" val="38062514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Hey everyone, my name is gal, and I will continue Ron.</a:t>
            </a:r>
          </a:p>
          <a:p>
            <a:r>
              <a:rPr lang="en-US" dirty="0"/>
              <a:t>So after we saw the benchmarks, we chose to take DenseNet-121to be our base model for EyeNet.</a:t>
            </a:r>
          </a:p>
          <a:p>
            <a:r>
              <a:rPr lang="en-US" dirty="0"/>
              <a:t>But as </a:t>
            </a:r>
            <a:r>
              <a:rPr lang="en-US" dirty="0" err="1"/>
              <a:t>ron</a:t>
            </a:r>
            <a:r>
              <a:rPr lang="en-US" dirty="0"/>
              <a:t> said, for the real-cases scenarios DenseNet-121 did not achieved good performance.</a:t>
            </a:r>
          </a:p>
          <a:p>
            <a:r>
              <a:rPr lang="en-US" dirty="0"/>
              <a:t>So what is dense net actually? DenseNet-121 is a deep neural network with 121 layers, leveraging dense connectivity in order to improve efficiency and performance.</a:t>
            </a:r>
          </a:p>
          <a:p>
            <a:r>
              <a:rPr lang="en-US" dirty="0"/>
              <a:t>The main idea of DenseNet is the dense connectivity, which means that each layers connects to all preceding layers enhancing feature reuse and mitigating the vanishing gradient issue.</a:t>
            </a:r>
          </a:p>
          <a:p>
            <a:r>
              <a:rPr lang="en-US" dirty="0"/>
              <a:t>It excels in tasks like image classification and object detection which this is exactly what we were looking for. </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13</a:t>
            </a:fld>
            <a:endParaRPr lang="en-IL"/>
          </a:p>
        </p:txBody>
      </p:sp>
    </p:spTree>
    <p:extLst>
      <p:ext uri="{BB962C8B-B14F-4D97-AF65-F5344CB8AC3E}">
        <p14:creationId xmlns:p14="http://schemas.microsoft.com/office/powerpoint/2010/main" val="38873903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idea we wanted to take from DenseNet121 was the dense blocks.</a:t>
            </a:r>
          </a:p>
          <a:p>
            <a:r>
              <a:rPr lang="en-US" dirty="0"/>
              <a:t>This is a series of layers where each layer receives inputs from all previous layers and passes it’s output to all subsequent layers.</a:t>
            </a:r>
          </a:p>
          <a:p>
            <a:r>
              <a:rPr lang="en-US" dirty="0"/>
              <a:t>This helps us to extract rich, hierarchical features and improves the learning.</a:t>
            </a:r>
          </a:p>
          <a:p>
            <a:r>
              <a:rPr lang="en-US" dirty="0"/>
              <a:t>In our case, we classify between 3 different eye conditions, where for cataract the model needs to learn to focus on the pupil, while for </a:t>
            </a:r>
          </a:p>
          <a:p>
            <a:r>
              <a:rPr lang="en-US" dirty="0"/>
              <a:t>conjunctivitis the model have to learn to focus on the sclera, and for styes it should focus on the eyelid, actually the whole eye area.</a:t>
            </a:r>
          </a:p>
          <a:p>
            <a:r>
              <a:rPr lang="en-US" dirty="0"/>
              <a:t>So we have many features and we want the model to be able to extract them. </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14</a:t>
            </a:fld>
            <a:endParaRPr lang="en-IL"/>
          </a:p>
        </p:txBody>
      </p:sp>
    </p:spTree>
    <p:extLst>
      <p:ext uri="{BB962C8B-B14F-4D97-AF65-F5344CB8AC3E}">
        <p14:creationId xmlns:p14="http://schemas.microsoft.com/office/powerpoint/2010/main" val="28695547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many articles about how to improve CNN Models, how to achieve better feature extractions and even some inspiration from Yolo architecture.</a:t>
            </a:r>
          </a:p>
          <a:p>
            <a:r>
              <a:rPr lang="en-US" dirty="0"/>
              <a:t>We decided to add attention mechanism to our model. What is attention mechanism actually? We separate it to 2 different types.</a:t>
            </a:r>
          </a:p>
          <a:p>
            <a:r>
              <a:rPr lang="en-US" dirty="0"/>
              <a:t>We have the Channel attention which focuses on the channels of the image and tells the model “what” is important to look for.</a:t>
            </a:r>
          </a:p>
          <a:p>
            <a:r>
              <a:rPr lang="en-US" dirty="0"/>
              <a:t>And we have the spatial attention which focuses on “where” it is important.</a:t>
            </a:r>
          </a:p>
          <a:p>
            <a:r>
              <a:rPr lang="en-US" dirty="0"/>
              <a:t>Actually, by using those attention mechanism, we let the model to learn not only from Local context of the pixels, we let the model to learn from global context, how this pixel connects to the other pixels.</a:t>
            </a:r>
          </a:p>
          <a:p>
            <a:r>
              <a:rPr lang="en-US" dirty="0"/>
              <a:t>And we assume it will let the model to be more accurate and achieve better performance and results. </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15</a:t>
            </a:fld>
            <a:endParaRPr lang="en-IL"/>
          </a:p>
        </p:txBody>
      </p:sp>
    </p:spTree>
    <p:extLst>
      <p:ext uri="{BB962C8B-B14F-4D97-AF65-F5344CB8AC3E}">
        <p14:creationId xmlns:p14="http://schemas.microsoft.com/office/powerpoint/2010/main" val="7402483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I’ve mentioned earlier, EyeNet is based on DenseNet-121 with 2 additional layers of attention mechanism.</a:t>
            </a:r>
          </a:p>
          <a:p>
            <a:r>
              <a:rPr lang="en-US" dirty="0"/>
              <a:t>DenseNet-121 will be the base backbone of the model, while the extracted features from the DenseNet-121 will pass through channel attention and spatial attention,</a:t>
            </a:r>
          </a:p>
          <a:p>
            <a:r>
              <a:rPr lang="en-US" dirty="0"/>
              <a:t>in order to focus more on the relevant features. We assume this architecture will improve the features extraction and the performance of the model.</a:t>
            </a:r>
          </a:p>
          <a:p>
            <a:r>
              <a:rPr lang="en-US" dirty="0"/>
              <a:t>On the right side of the slide, you can see the architecture in more visualized way.</a:t>
            </a:r>
          </a:p>
          <a:p>
            <a:r>
              <a:rPr lang="en-US" dirty="0"/>
              <a:t>We have the video as an input, decompose it to frames, then each frames going through the pipeline of face &amp; eyes detection,</a:t>
            </a:r>
          </a:p>
          <a:p>
            <a:r>
              <a:rPr lang="en-US" dirty="0"/>
              <a:t>cropping the eyes, predicting using EyeNet and display the results at the end. </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16</a:t>
            </a:fld>
            <a:endParaRPr lang="en-IL"/>
          </a:p>
        </p:txBody>
      </p:sp>
    </p:spTree>
    <p:extLst>
      <p:ext uri="{BB962C8B-B14F-4D97-AF65-F5344CB8AC3E}">
        <p14:creationId xmlns:p14="http://schemas.microsoft.com/office/powerpoint/2010/main" val="13295264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expected challenges we chose to discuss about 4 challenges. </a:t>
            </a:r>
          </a:p>
          <a:p>
            <a:pPr marL="228600" indent="-228600">
              <a:buAutoNum type="arabicPeriod"/>
            </a:pPr>
            <a:r>
              <a:rPr lang="en-US" dirty="0"/>
              <a:t>EyeNet supports video processing, not all the frames in the video are clear enough to process it. Some of the frames may include some disturbances such as blur, lighting conditions and more. We want EyeNet to be able to overcome it. </a:t>
            </a:r>
          </a:p>
          <a:p>
            <a:pPr marL="228600" indent="-228600">
              <a:buAutoNum type="arabicPeriod"/>
            </a:pPr>
            <a:r>
              <a:rPr lang="en-US" dirty="0"/>
              <a:t>At the end, we want the customers to use EyeNet. In order to do that, we have to build a reliable application with user-friendly interface. To make it accessible for the end-to-end user.</a:t>
            </a:r>
          </a:p>
          <a:p>
            <a:pPr marL="228600" indent="-228600">
              <a:buAutoNum type="arabicPeriod"/>
            </a:pPr>
            <a:r>
              <a:rPr lang="en-US" dirty="0"/>
              <a:t>Connected to bullet number 1, we want EyeNet to achieve high accuracy on many different kinds of data inputs, such as noisy images, blurred images, and many more.</a:t>
            </a:r>
          </a:p>
          <a:p>
            <a:pPr marL="228600" indent="-228600">
              <a:buAutoNum type="arabicPeriod"/>
            </a:pPr>
            <a:r>
              <a:rPr lang="en-US" dirty="0"/>
              <a:t>The purpose of EyeNet is to be as an application you can use from each device. Each different device probably will have different camera resolution which lead to different image qualities. We want to support that also.</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17</a:t>
            </a:fld>
            <a:endParaRPr lang="en-IL"/>
          </a:p>
        </p:txBody>
      </p:sp>
    </p:spTree>
    <p:extLst>
      <p:ext uri="{BB962C8B-B14F-4D97-AF65-F5344CB8AC3E}">
        <p14:creationId xmlns:p14="http://schemas.microsoft.com/office/powerpoint/2010/main" val="12951419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we are talking about our evaluation plan, we actually focusing on 5 main topics.</a:t>
            </a:r>
          </a:p>
          <a:p>
            <a:r>
              <a:rPr lang="en-US" b="1" u="sng" dirty="0"/>
              <a:t>Goals</a:t>
            </a:r>
            <a:r>
              <a:rPr lang="en-US" dirty="0"/>
              <a:t>: first, obviously our goal is to detect eye conditions with high accuracy. We want to have efficient video processing, and a user-friendly interface.</a:t>
            </a:r>
          </a:p>
          <a:p>
            <a:r>
              <a:rPr lang="en-US" b="1" u="sng" dirty="0"/>
              <a:t>Performance</a:t>
            </a:r>
            <a:r>
              <a:rPr lang="en-US" dirty="0"/>
              <a:t>: we assume that with DenseNet-121 and attention mechanism we will be able to get at least classification accuracy above 90. And we want the video’s process time to be low as possible.</a:t>
            </a:r>
          </a:p>
          <a:p>
            <a:r>
              <a:rPr lang="en-US" b="1" u="sng" dirty="0"/>
              <a:t>Robustness</a:t>
            </a:r>
            <a:r>
              <a:rPr lang="en-US" dirty="0"/>
              <a:t>: as I said before, we want to handle poor image conditions, and we will provide clear error messages to the users in order to keep the application user friendly.</a:t>
            </a:r>
          </a:p>
          <a:p>
            <a:r>
              <a:rPr lang="en-US" b="1" u="sng" dirty="0"/>
              <a:t>User Satisfaction</a:t>
            </a:r>
            <a:r>
              <a:rPr lang="en-US" dirty="0"/>
              <a:t>: we will collect feedback and tickets from the users. </a:t>
            </a:r>
          </a:p>
          <a:p>
            <a:r>
              <a:rPr lang="en-US" b="1" u="sng" dirty="0"/>
              <a:t>Testing Approach</a:t>
            </a:r>
            <a:r>
              <a:rPr lang="en-US" dirty="0"/>
              <a:t>: We want to make sure our model is reliable and we want to test is with real-world datasets. If we will be able to </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18</a:t>
            </a:fld>
            <a:endParaRPr lang="en-IL"/>
          </a:p>
        </p:txBody>
      </p:sp>
    </p:spTree>
    <p:extLst>
      <p:ext uri="{BB962C8B-B14F-4D97-AF65-F5344CB8AC3E}">
        <p14:creationId xmlns:p14="http://schemas.microsoft.com/office/powerpoint/2010/main" val="16609353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quick look over the GUI.</a:t>
            </a:r>
          </a:p>
          <a:p>
            <a:r>
              <a:rPr lang="en-US" dirty="0"/>
              <a:t>Here we can see the landing page, there is “see demo” button which will display a video of our solution.</a:t>
            </a:r>
          </a:p>
          <a:p>
            <a:r>
              <a:rPr lang="en-US" dirty="0"/>
              <a:t>In addition, there is Get Started button which we will explain in the next slide.</a:t>
            </a:r>
          </a:p>
          <a:p>
            <a:r>
              <a:rPr lang="en-US" dirty="0"/>
              <a:t>Below you can see the eye conditions we support, and some cards with explanations for the users. </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19</a:t>
            </a:fld>
            <a:endParaRPr lang="en-IL"/>
          </a:p>
        </p:txBody>
      </p:sp>
    </p:spTree>
    <p:extLst>
      <p:ext uri="{BB962C8B-B14F-4D97-AF65-F5344CB8AC3E}">
        <p14:creationId xmlns:p14="http://schemas.microsoft.com/office/powerpoint/2010/main" val="15601843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take a quick look at the topics we are going to talk about during this </a:t>
            </a:r>
          </a:p>
          <a:p>
            <a:r>
              <a:rPr lang="en-US" dirty="0"/>
              <a:t>presentation.</a:t>
            </a:r>
          </a:p>
          <a:p>
            <a:r>
              <a:rPr lang="en-US" dirty="0"/>
              <a:t>You can see there all the topics, and during this presentation we </a:t>
            </a:r>
          </a:p>
          <a:p>
            <a:r>
              <a:rPr lang="en-US" dirty="0"/>
              <a:t>have the table of contents at the bottom of the slides, where you can always find </a:t>
            </a:r>
          </a:p>
          <a:p>
            <a:r>
              <a:rPr lang="en-US" dirty="0"/>
              <a:t>in which topic we are. </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2</a:t>
            </a:fld>
            <a:endParaRPr lang="en-IL"/>
          </a:p>
        </p:txBody>
      </p:sp>
    </p:spTree>
    <p:extLst>
      <p:ext uri="{BB962C8B-B14F-4D97-AF65-F5344CB8AC3E}">
        <p14:creationId xmlns:p14="http://schemas.microsoft.com/office/powerpoint/2010/main" val="29202151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said before, we want to collect feedbacks from the users, this page is the contact us page. </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20</a:t>
            </a:fld>
            <a:endParaRPr lang="en-IL"/>
          </a:p>
        </p:txBody>
      </p:sp>
    </p:spTree>
    <p:extLst>
      <p:ext uri="{BB962C8B-B14F-4D97-AF65-F5344CB8AC3E}">
        <p14:creationId xmlns:p14="http://schemas.microsoft.com/office/powerpoint/2010/main" val="40014021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the user click on Get Started, we move to this page which includes all instructions for the user of how to use our system.</a:t>
            </a:r>
          </a:p>
          <a:p>
            <a:r>
              <a:rPr lang="en-US" dirty="0"/>
              <a:t>The user can choose between record a video or upload a file. </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21</a:t>
            </a:fld>
            <a:endParaRPr lang="en-IL"/>
          </a:p>
        </p:txBody>
      </p:sp>
    </p:spTree>
    <p:extLst>
      <p:ext uri="{BB962C8B-B14F-4D97-AF65-F5344CB8AC3E}">
        <p14:creationId xmlns:p14="http://schemas.microsoft.com/office/powerpoint/2010/main" val="1417169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can see how each page looks in our application.</a:t>
            </a:r>
          </a:p>
          <a:p>
            <a:r>
              <a:rPr lang="en-US" dirty="0"/>
              <a:t>The user can record a video, or upload a video or even static image if wants. </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22</a:t>
            </a:fld>
            <a:endParaRPr lang="en-IL"/>
          </a:p>
        </p:txBody>
      </p:sp>
    </p:spTree>
    <p:extLst>
      <p:ext uri="{BB962C8B-B14F-4D97-AF65-F5344CB8AC3E}">
        <p14:creationId xmlns:p14="http://schemas.microsoft.com/office/powerpoint/2010/main" val="980151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the user upload/record a video or image.</a:t>
            </a:r>
          </a:p>
          <a:p>
            <a:r>
              <a:rPr lang="en-US" dirty="0"/>
              <a:t>The system will analyze the video, and display the results for user in a user-friendly interface.</a:t>
            </a:r>
          </a:p>
          <a:p>
            <a:r>
              <a:rPr lang="en-US" dirty="0"/>
              <a:t>The results will be displayed for each eye left and right, a short summary and suggestions for future treatments.</a:t>
            </a:r>
          </a:p>
          <a:p>
            <a:r>
              <a:rPr lang="en-US" dirty="0"/>
              <a:t>The main idea is that the user can export the results to pdf, for future treatments. </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23</a:t>
            </a:fld>
            <a:endParaRPr lang="en-IL"/>
          </a:p>
        </p:txBody>
      </p:sp>
    </p:spTree>
    <p:extLst>
      <p:ext uri="{BB962C8B-B14F-4D97-AF65-F5344CB8AC3E}">
        <p14:creationId xmlns:p14="http://schemas.microsoft.com/office/powerpoint/2010/main" val="5736027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listening!</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24</a:t>
            </a:fld>
            <a:endParaRPr lang="en-IL"/>
          </a:p>
        </p:txBody>
      </p:sp>
    </p:spTree>
    <p:extLst>
      <p:ext uri="{BB962C8B-B14F-4D97-AF65-F5344CB8AC3E}">
        <p14:creationId xmlns:p14="http://schemas.microsoft.com/office/powerpoint/2010/main" val="386456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may noticed our application is connected to eyes diagnosis.</a:t>
            </a:r>
          </a:p>
          <a:p>
            <a:r>
              <a:rPr lang="en-US" dirty="0"/>
              <a:t>We read and found that 2.2 billion people around the world suffer from different eye conditions, where almost 50% of them suffer from cataracts.  </a:t>
            </a:r>
          </a:p>
          <a:p>
            <a:r>
              <a:rPr lang="en-US" dirty="0"/>
              <a:t>We did some research over the internet and read many articles and we realized that there are lack of accessible, user-friendly diagnostic tools.  </a:t>
            </a:r>
          </a:p>
          <a:p>
            <a:r>
              <a:rPr lang="en-US" dirty="0"/>
              <a:t>Most of the solutions we found were focused on one eye condition, or even if  they focused more than one eye condition they mostly focused on internal eyes </a:t>
            </a:r>
          </a:p>
          <a:p>
            <a:r>
              <a:rPr lang="en-US" dirty="0"/>
              <a:t>photos, like the photos you take from a doctor or hospital.</a:t>
            </a:r>
          </a:p>
          <a:p>
            <a:r>
              <a:rPr lang="en-US" dirty="0"/>
              <a:t>Our solution will focus on 3 different conditions such as Cataracts, Conjunctivitis and styes. </a:t>
            </a:r>
          </a:p>
          <a:p>
            <a:r>
              <a:rPr lang="en-US" dirty="0"/>
              <a:t>The traditional diagnostic methods require mostly a doctor’s appointment, and </a:t>
            </a:r>
          </a:p>
          <a:p>
            <a:r>
              <a:rPr lang="en-US" dirty="0"/>
              <a:t>for peripheral areas like we came from it may be difficult to schedule one. </a:t>
            </a:r>
          </a:p>
          <a:p>
            <a:r>
              <a:rPr lang="en-US" dirty="0"/>
              <a:t>This is where EyeNet comes and bridges this gap, by using AI-Driven video </a:t>
            </a:r>
          </a:p>
          <a:p>
            <a:r>
              <a:rPr lang="en-US" dirty="0"/>
              <a:t>analysis. </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3</a:t>
            </a:fld>
            <a:endParaRPr lang="en-IL"/>
          </a:p>
        </p:txBody>
      </p:sp>
    </p:spTree>
    <p:extLst>
      <p:ext uri="{BB962C8B-B14F-4D97-AF65-F5344CB8AC3E}">
        <p14:creationId xmlns:p14="http://schemas.microsoft.com/office/powerpoint/2010/main" val="698582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describe our proposed solution we can see in the following scheme, that we have 4 main steps: </a:t>
            </a:r>
          </a:p>
          <a:p>
            <a:pPr marL="171450" indent="-171450">
              <a:buFontTx/>
              <a:buChar char="-"/>
            </a:pPr>
            <a:r>
              <a:rPr lang="en-US" dirty="0"/>
              <a:t>Video Decomposition using OpenCV – we are allowing the user to upload a video so we will be able to achieve higher accuracy processing many frames. </a:t>
            </a:r>
          </a:p>
          <a:p>
            <a:pPr marL="171450" indent="-171450">
              <a:buFontTx/>
              <a:buChar char="-"/>
            </a:pPr>
            <a:r>
              <a:rPr lang="en-US" dirty="0"/>
              <a:t>Face and Eye detection using Dlib – actually the main issue in our solution, we have to detect and face and the eyes from each frame, in order to do that we use dlib library.</a:t>
            </a:r>
          </a:p>
          <a:p>
            <a:pPr marL="171450" indent="-171450">
              <a:buFontTx/>
              <a:buChar char="-"/>
            </a:pPr>
            <a:r>
              <a:rPr lang="en-US" dirty="0"/>
              <a:t>Eye Conditions Detection using EyeNet model – after we detected the eyes, we pass the image to the model in order to predict and classify the eye conditions. </a:t>
            </a:r>
          </a:p>
          <a:p>
            <a:pPr marL="171450" indent="-171450">
              <a:buFontTx/>
              <a:buChar char="-"/>
            </a:pPr>
            <a:r>
              <a:rPr lang="en-US" dirty="0"/>
              <a:t>And last one during the whole process we have a user-friendly interface developed as React web application, where the user can see his results etc. </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4</a:t>
            </a:fld>
            <a:endParaRPr lang="en-IL"/>
          </a:p>
        </p:txBody>
      </p:sp>
    </p:spTree>
    <p:extLst>
      <p:ext uri="{BB962C8B-B14F-4D97-AF65-F5344CB8AC3E}">
        <p14:creationId xmlns:p14="http://schemas.microsoft.com/office/powerpoint/2010/main" val="19260551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short quick view over the system’s workflow.</a:t>
            </a:r>
          </a:p>
          <a:p>
            <a:r>
              <a:rPr lang="en-US" dirty="0"/>
              <a:t>The process starts from top to bottom, as you can see the user can upload a video or record a video in our application, then the process is the same.</a:t>
            </a:r>
          </a:p>
          <a:p>
            <a:r>
              <a:rPr lang="en-US" dirty="0"/>
              <a:t>We decomposing the video into frames, and for each frame try to detect the eyes, crop them, and send them to the model, so at the end of the process we will have the most accurate average score from all valid frames.</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5</a:t>
            </a:fld>
            <a:endParaRPr lang="en-IL"/>
          </a:p>
        </p:txBody>
      </p:sp>
    </p:spTree>
    <p:extLst>
      <p:ext uri="{BB962C8B-B14F-4D97-AF65-F5344CB8AC3E}">
        <p14:creationId xmlns:p14="http://schemas.microsoft.com/office/powerpoint/2010/main" val="39794174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mentioned before, one of the main issues in our solution is the face and eyes detection.</a:t>
            </a:r>
          </a:p>
          <a:p>
            <a:r>
              <a:rPr lang="en-US" dirty="0"/>
              <a:t>In order to find the best algorithm for us, we checked over 5 algorithms used in Object Detection field.</a:t>
            </a:r>
          </a:p>
          <a:p>
            <a:r>
              <a:rPr lang="en-US" dirty="0"/>
              <a:t>We can see the results in the right image. This is just a simple 1 test from many cases we’ve checked, and all found out that Dlib actually achieved the most accurate results.</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6</a:t>
            </a:fld>
            <a:endParaRPr lang="en-IL"/>
          </a:p>
        </p:txBody>
      </p:sp>
    </p:spTree>
    <p:extLst>
      <p:ext uri="{BB962C8B-B14F-4D97-AF65-F5344CB8AC3E}">
        <p14:creationId xmlns:p14="http://schemas.microsoft.com/office/powerpoint/2010/main" val="18228094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is dlib actually? Dlib is a general-purpose C++ library for machine learning and computer vision tasks.</a:t>
            </a:r>
          </a:p>
          <a:p>
            <a:r>
              <a:rPr lang="en-US" dirty="0"/>
              <a:t>It’s widely used for tasks such as face detection, facial landmarks predictions and object detection.</a:t>
            </a:r>
          </a:p>
          <a:p>
            <a:r>
              <a:rPr lang="en-US" dirty="0"/>
              <a:t>We are using Dlib’s HOG + SVM detector version. In the right image you can see the 68-facial landmarks for the Dlib algorithm.</a:t>
            </a:r>
          </a:p>
          <a:p>
            <a:r>
              <a:rPr lang="en-US" dirty="0"/>
              <a:t>You can see there the eyebrows, the eyes, nose, mouth, and all the face actually. We are focusing on points 37-48, those are the relevant for eye’s area. </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7</a:t>
            </a:fld>
            <a:endParaRPr lang="en-IL"/>
          </a:p>
        </p:txBody>
      </p:sp>
    </p:spTree>
    <p:extLst>
      <p:ext uri="{BB962C8B-B14F-4D97-AF65-F5344CB8AC3E}">
        <p14:creationId xmlns:p14="http://schemas.microsoft.com/office/powerpoint/2010/main" val="15312082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cover the algorithm at high level because this is not the main of our application, but just a quick overview.</a:t>
            </a:r>
          </a:p>
          <a:p>
            <a:r>
              <a:rPr lang="en-US" dirty="0"/>
              <a:t>HOG is an Histogram of oriented gradients which extracts gradient orientations from the localized image patches.</a:t>
            </a:r>
          </a:p>
          <a:p>
            <a:r>
              <a:rPr lang="en-US" dirty="0"/>
              <a:t>And create a feature descriptor. This descriptor is passes to the SVM Model, using classifications if this is “Face” or not face, and extract all the facial landmarks detected. </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8</a:t>
            </a:fld>
            <a:endParaRPr lang="en-IL"/>
          </a:p>
        </p:txBody>
      </p:sp>
    </p:spTree>
    <p:extLst>
      <p:ext uri="{BB962C8B-B14F-4D97-AF65-F5344CB8AC3E}">
        <p14:creationId xmlns:p14="http://schemas.microsoft.com/office/powerpoint/2010/main" val="10067252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noticed EyeNet is actually a deep learning model.</a:t>
            </a:r>
          </a:p>
          <a:p>
            <a:r>
              <a:rPr lang="en-US" dirty="0"/>
              <a:t>Deep learning models requires high-quality hardware and enough computing power to train complex models.</a:t>
            </a:r>
          </a:p>
          <a:p>
            <a:r>
              <a:rPr lang="en-US" dirty="0"/>
              <a:t>In our case, we run the models on our personal computers, and the limited computational power is not enough for training deep learning models from scratch.</a:t>
            </a:r>
          </a:p>
          <a:p>
            <a:r>
              <a:rPr lang="en-US" dirty="0"/>
              <a:t>Keras applications are deep learning models that are made available alongside pre-trained weights.</a:t>
            </a:r>
          </a:p>
          <a:p>
            <a:r>
              <a:rPr lang="en-US" dirty="0"/>
              <a:t>These models can be used for prediction, feature extraction and fine-tuning.</a:t>
            </a:r>
          </a:p>
          <a:p>
            <a:r>
              <a:rPr lang="en-US" dirty="0"/>
              <a:t>So, for our solution EyeNet we’ve tested four pre-trained models: VGG16, ResNet50, Inception V3 and DenseNet-121. </a:t>
            </a:r>
            <a:endParaRPr lang="en-IL" dirty="0"/>
          </a:p>
        </p:txBody>
      </p:sp>
      <p:sp>
        <p:nvSpPr>
          <p:cNvPr id="4" name="Slide Number Placeholder 3"/>
          <p:cNvSpPr>
            <a:spLocks noGrp="1"/>
          </p:cNvSpPr>
          <p:nvPr>
            <p:ph type="sldNum" sz="quarter" idx="5"/>
          </p:nvPr>
        </p:nvSpPr>
        <p:spPr/>
        <p:txBody>
          <a:bodyPr/>
          <a:lstStyle/>
          <a:p>
            <a:fld id="{F07B8647-1B2E-4FBF-A558-AC51045795B6}" type="slidenum">
              <a:rPr lang="en-IL" smtClean="0"/>
              <a:t>9</a:t>
            </a:fld>
            <a:endParaRPr lang="en-IL"/>
          </a:p>
        </p:txBody>
      </p:sp>
    </p:spTree>
    <p:extLst>
      <p:ext uri="{BB962C8B-B14F-4D97-AF65-F5344CB8AC3E}">
        <p14:creationId xmlns:p14="http://schemas.microsoft.com/office/powerpoint/2010/main" val="17981361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2/3/2025</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284780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2/3/2025</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34418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2/3/2025</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314858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2/3/2025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45477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2/3/2025</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409184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2/3/2025</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073152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2/3/2025</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68229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2/3/2025</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835873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2/3/2025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255275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2/3/2025</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1435912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2/3/2025</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640584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2/3/2025</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9509908"/>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9.xml"/><Relationship Id="rId1" Type="http://schemas.openxmlformats.org/officeDocument/2006/relationships/slideLayout" Target="../slideLayouts/slideLayout7.xml"/><Relationship Id="rId5" Type="http://schemas.openxmlformats.org/officeDocument/2006/relationships/image" Target="../media/image34.png"/><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1.xml"/><Relationship Id="rId1" Type="http://schemas.openxmlformats.org/officeDocument/2006/relationships/slideLayout" Target="../slideLayouts/slideLayout7.xml"/><Relationship Id="rId5" Type="http://schemas.openxmlformats.org/officeDocument/2006/relationships/image" Target="../media/image37.png"/><Relationship Id="rId4" Type="http://schemas.openxmlformats.org/officeDocument/2006/relationships/image" Target="../media/image32.png"/></Relationships>
</file>

<file path=ppt/slides/_rels/slide2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39.png"/></Relationships>
</file>

<file path=ppt/slides/_rels/slide2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42.png"/><Relationship Id="rId4" Type="http://schemas.openxmlformats.org/officeDocument/2006/relationships/image" Target="../media/image41.png"/></Relationships>
</file>

<file path=ppt/slides/_rels/slide24.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9.jp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cxnSp>
        <p:nvCxnSpPr>
          <p:cNvPr id="35" name="Straight Connector 34">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37" name="Rectangle 36">
            <a:extLst>
              <a:ext uri="{FF2B5EF4-FFF2-40B4-BE49-F238E27FC236}">
                <a16:creationId xmlns:a16="http://schemas.microsoft.com/office/drawing/2014/main" id="{873ECEC8-0F24-45B8-950F-35FC94BCEA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70A06E-49E3-B11D-093A-074F1A5BDF08}"/>
              </a:ext>
            </a:extLst>
          </p:cNvPr>
          <p:cNvSpPr>
            <a:spLocks noGrp="1"/>
          </p:cNvSpPr>
          <p:nvPr>
            <p:ph type="ctrTitle"/>
          </p:nvPr>
        </p:nvSpPr>
        <p:spPr>
          <a:xfrm>
            <a:off x="642257" y="733528"/>
            <a:ext cx="3690257" cy="1450757"/>
          </a:xfrm>
        </p:spPr>
        <p:txBody>
          <a:bodyPr vert="horz" lIns="91440" tIns="45720" rIns="91440" bIns="45720" rtlCol="0" anchor="b">
            <a:noAutofit/>
          </a:bodyPr>
          <a:lstStyle/>
          <a:p>
            <a:r>
              <a:rPr lang="en-US" sz="2800" dirty="0">
                <a:solidFill>
                  <a:schemeClr val="tx1">
                    <a:lumMod val="75000"/>
                    <a:lumOff val="25000"/>
                  </a:schemeClr>
                </a:solidFill>
              </a:rPr>
              <a:t>EyeNet AI-Driven Early Eye Conditions Detection using Video Analysis</a:t>
            </a:r>
          </a:p>
        </p:txBody>
      </p:sp>
      <p:cxnSp>
        <p:nvCxnSpPr>
          <p:cNvPr id="39" name="Straight Connector 38">
            <a:extLst>
              <a:ext uri="{FF2B5EF4-FFF2-40B4-BE49-F238E27FC236}">
                <a16:creationId xmlns:a16="http://schemas.microsoft.com/office/drawing/2014/main" id="{89EB8C68-FF1B-4849-867B-32D29B19F1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0797" y="2250460"/>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7CEAAE9D-0767-C9EC-EE6F-45320F9D77A0}"/>
              </a:ext>
            </a:extLst>
          </p:cNvPr>
          <p:cNvSpPr txBox="1"/>
          <p:nvPr/>
        </p:nvSpPr>
        <p:spPr>
          <a:xfrm>
            <a:off x="704567" y="2411364"/>
            <a:ext cx="3690257" cy="3461658"/>
          </a:xfrm>
          <a:prstGeom prst="rect">
            <a:avLst/>
          </a:prstGeom>
        </p:spPr>
        <p:txBody>
          <a:bodyPr vert="horz" lIns="0" tIns="45720" rIns="0" bIns="45720" rtlCol="0">
            <a:normAutofit/>
          </a:bodyPr>
          <a:lstStyle/>
          <a:p>
            <a:pPr>
              <a:spcAft>
                <a:spcPts val="600"/>
              </a:spcAft>
              <a:buFont typeface="Calibri" panose="020F0502020204030204" pitchFamily="34" charset="0"/>
            </a:pPr>
            <a:r>
              <a:rPr lang="en-US" dirty="0">
                <a:solidFill>
                  <a:schemeClr val="tx1">
                    <a:lumMod val="75000"/>
                    <a:lumOff val="25000"/>
                  </a:schemeClr>
                </a:solidFill>
                <a:latin typeface="+mj-lt"/>
              </a:rPr>
              <a:t>Capstone Project Phase A</a:t>
            </a:r>
          </a:p>
          <a:p>
            <a:pPr>
              <a:spcAft>
                <a:spcPts val="600"/>
              </a:spcAft>
            </a:pPr>
            <a:r>
              <a:rPr lang="en-US" dirty="0">
                <a:latin typeface="+mj-lt"/>
              </a:rPr>
              <a:t>Project Code: 25-1-D-3</a:t>
            </a:r>
          </a:p>
          <a:p>
            <a:pPr>
              <a:spcAft>
                <a:spcPts val="600"/>
              </a:spcAft>
              <a:buFont typeface="Calibri" panose="020F0502020204030204" pitchFamily="34" charset="0"/>
            </a:pPr>
            <a:endParaRPr lang="en-US" dirty="0">
              <a:solidFill>
                <a:schemeClr val="tx1">
                  <a:lumMod val="75000"/>
                  <a:lumOff val="25000"/>
                </a:schemeClr>
              </a:solidFill>
              <a:latin typeface="+mj-lt"/>
            </a:endParaRPr>
          </a:p>
          <a:p>
            <a:pPr>
              <a:spcAft>
                <a:spcPts val="600"/>
              </a:spcAft>
              <a:buFont typeface="Calibri" panose="020F0502020204030204" pitchFamily="34" charset="0"/>
            </a:pPr>
            <a:r>
              <a:rPr lang="en-US" dirty="0">
                <a:solidFill>
                  <a:schemeClr val="tx1">
                    <a:lumMod val="75000"/>
                    <a:lumOff val="25000"/>
                  </a:schemeClr>
                </a:solidFill>
                <a:latin typeface="+mj-lt"/>
              </a:rPr>
              <a:t>Gal Bitton </a:t>
            </a:r>
          </a:p>
          <a:p>
            <a:pPr>
              <a:spcAft>
                <a:spcPts val="600"/>
              </a:spcAft>
              <a:buFont typeface="Calibri" panose="020F0502020204030204" pitchFamily="34" charset="0"/>
            </a:pPr>
            <a:r>
              <a:rPr lang="en-US" dirty="0">
                <a:solidFill>
                  <a:schemeClr val="tx1">
                    <a:lumMod val="75000"/>
                    <a:lumOff val="25000"/>
                  </a:schemeClr>
                </a:solidFill>
                <a:latin typeface="+mj-lt"/>
              </a:rPr>
              <a:t>Ron Bendel</a:t>
            </a:r>
          </a:p>
          <a:p>
            <a:pPr>
              <a:spcAft>
                <a:spcPts val="600"/>
              </a:spcAft>
              <a:buFont typeface="Calibri" panose="020F0502020204030204" pitchFamily="34" charset="0"/>
            </a:pPr>
            <a:endParaRPr lang="en-US" dirty="0">
              <a:solidFill>
                <a:schemeClr val="tx1">
                  <a:lumMod val="75000"/>
                  <a:lumOff val="25000"/>
                </a:schemeClr>
              </a:solidFill>
              <a:latin typeface="+mj-lt"/>
            </a:endParaRPr>
          </a:p>
          <a:p>
            <a:pPr>
              <a:spcAft>
                <a:spcPts val="600"/>
              </a:spcAft>
              <a:buFont typeface="Calibri" panose="020F0502020204030204" pitchFamily="34" charset="0"/>
            </a:pPr>
            <a:r>
              <a:rPr lang="en-US" dirty="0">
                <a:latin typeface="+mj-lt"/>
              </a:rPr>
              <a:t>Supervisors:</a:t>
            </a:r>
          </a:p>
          <a:p>
            <a:pPr>
              <a:spcAft>
                <a:spcPts val="600"/>
              </a:spcAft>
              <a:buFont typeface="Calibri" panose="020F0502020204030204" pitchFamily="34" charset="0"/>
            </a:pPr>
            <a:r>
              <a:rPr lang="en-US" dirty="0">
                <a:latin typeface="+mj-lt"/>
              </a:rPr>
              <a:t>Mrs. Elena Kramer</a:t>
            </a:r>
          </a:p>
          <a:p>
            <a:pPr>
              <a:spcAft>
                <a:spcPts val="600"/>
              </a:spcAft>
              <a:buFont typeface="Calibri" panose="020F0502020204030204" pitchFamily="34" charset="0"/>
            </a:pPr>
            <a:r>
              <a:rPr lang="en-US" dirty="0">
                <a:latin typeface="+mj-lt"/>
              </a:rPr>
              <a:t>Dr.Dan Lemberg</a:t>
            </a:r>
          </a:p>
          <a:p>
            <a:pPr>
              <a:spcAft>
                <a:spcPts val="600"/>
              </a:spcAft>
              <a:buFont typeface="Calibri" panose="020F0502020204030204" pitchFamily="34" charset="0"/>
            </a:pPr>
            <a:endParaRPr lang="en-US" dirty="0">
              <a:latin typeface="+mj-lt"/>
            </a:endParaRPr>
          </a:p>
        </p:txBody>
      </p:sp>
      <p:pic>
        <p:nvPicPr>
          <p:cNvPr id="4" name="Picture 3">
            <a:extLst>
              <a:ext uri="{FF2B5EF4-FFF2-40B4-BE49-F238E27FC236}">
                <a16:creationId xmlns:a16="http://schemas.microsoft.com/office/drawing/2014/main" id="{6E474485-3668-71A9-99A6-C932F7BB3BBF}"/>
              </a:ext>
            </a:extLst>
          </p:cNvPr>
          <p:cNvPicPr>
            <a:picLocks noChangeAspect="1"/>
          </p:cNvPicPr>
          <p:nvPr/>
        </p:nvPicPr>
        <p:blipFill>
          <a:blip r:embed="rId3"/>
          <a:srcRect t="21713" r="3" b="1378"/>
          <a:stretch/>
        </p:blipFill>
        <p:spPr>
          <a:xfrm>
            <a:off x="5606813" y="371893"/>
            <a:ext cx="6174844" cy="474914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1" name="Rectangle 40">
            <a:extLst>
              <a:ext uri="{FF2B5EF4-FFF2-40B4-BE49-F238E27FC236}">
                <a16:creationId xmlns:a16="http://schemas.microsoft.com/office/drawing/2014/main" id="{8B53612E-ADB2-4457-9688-89506397A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pic>
        <p:nvPicPr>
          <p:cNvPr id="3" name="Picture 2">
            <a:extLst>
              <a:ext uri="{FF2B5EF4-FFF2-40B4-BE49-F238E27FC236}">
                <a16:creationId xmlns:a16="http://schemas.microsoft.com/office/drawing/2014/main" id="{4DFE6740-FBD7-955F-E27D-71659425DA97}"/>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374670" y="147565"/>
            <a:ext cx="2225429" cy="739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9476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cxnSp>
        <p:nvCxnSpPr>
          <p:cNvPr id="11" name="Straight Connector 10">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33428ACC-71EC-4171-9527-10983BA6B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0E0D20-1FEB-C354-6AAF-9F1399925FA5}"/>
              </a:ext>
            </a:extLst>
          </p:cNvPr>
          <p:cNvSpPr>
            <a:spLocks noGrp="1"/>
          </p:cNvSpPr>
          <p:nvPr>
            <p:ph type="title"/>
          </p:nvPr>
        </p:nvSpPr>
        <p:spPr>
          <a:xfrm>
            <a:off x="8141110" y="639098"/>
            <a:ext cx="3401961" cy="3494790"/>
          </a:xfrm>
        </p:spPr>
        <p:txBody>
          <a:bodyPr vert="horz" lIns="91440" tIns="45720" rIns="91440" bIns="45720" rtlCol="0" anchor="b">
            <a:normAutofit/>
          </a:bodyPr>
          <a:lstStyle/>
          <a:p>
            <a:r>
              <a:rPr lang="en-US" sz="5000" dirty="0">
                <a:solidFill>
                  <a:schemeClr val="tx1">
                    <a:lumMod val="85000"/>
                    <a:lumOff val="15000"/>
                  </a:schemeClr>
                </a:solidFill>
              </a:rPr>
              <a:t>Keras Models Benchmarks</a:t>
            </a:r>
          </a:p>
        </p:txBody>
      </p:sp>
      <p:pic>
        <p:nvPicPr>
          <p:cNvPr id="4" name="Picture 3">
            <a:extLst>
              <a:ext uri="{FF2B5EF4-FFF2-40B4-BE49-F238E27FC236}">
                <a16:creationId xmlns:a16="http://schemas.microsoft.com/office/drawing/2014/main" id="{84D967FC-3BD7-CDC2-8052-12B4C3F019C7}"/>
              </a:ext>
            </a:extLst>
          </p:cNvPr>
          <p:cNvPicPr>
            <a:picLocks noChangeAspect="1"/>
          </p:cNvPicPr>
          <p:nvPr/>
        </p:nvPicPr>
        <p:blipFill>
          <a:blip r:embed="rId3"/>
          <a:stretch>
            <a:fillRect/>
          </a:stretch>
        </p:blipFill>
        <p:spPr>
          <a:xfrm>
            <a:off x="500649" y="1276352"/>
            <a:ext cx="7312084" cy="3802284"/>
          </a:xfrm>
          <a:prstGeom prst="rect">
            <a:avLst/>
          </a:prstGeom>
        </p:spPr>
      </p:pic>
      <p:cxnSp>
        <p:nvCxnSpPr>
          <p:cNvPr id="15" name="Straight Connector 14">
            <a:extLst>
              <a:ext uri="{FF2B5EF4-FFF2-40B4-BE49-F238E27FC236}">
                <a16:creationId xmlns:a16="http://schemas.microsoft.com/office/drawing/2014/main" id="{BA22713B-ABB6-4391-97F9-0449A2B9B6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209305" y="4294754"/>
            <a:ext cx="32004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8D4480B4-953D-41FA-9052-09AB3A026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sp>
        <p:nvSpPr>
          <p:cNvPr id="5" name="TextBox 4">
            <a:extLst>
              <a:ext uri="{FF2B5EF4-FFF2-40B4-BE49-F238E27FC236}">
                <a16:creationId xmlns:a16="http://schemas.microsoft.com/office/drawing/2014/main" id="{7D8DDB24-0C0A-768E-CF65-B6F4E0DBFE78}"/>
              </a:ext>
            </a:extLst>
          </p:cNvPr>
          <p:cNvSpPr txBox="1"/>
          <p:nvPr/>
        </p:nvSpPr>
        <p:spPr>
          <a:xfrm>
            <a:off x="8141110" y="4321389"/>
            <a:ext cx="3200400" cy="523220"/>
          </a:xfrm>
          <a:prstGeom prst="rect">
            <a:avLst/>
          </a:prstGeom>
          <a:noFill/>
        </p:spPr>
        <p:txBody>
          <a:bodyPr wrap="square" rtlCol="0">
            <a:spAutoFit/>
          </a:bodyPr>
          <a:lstStyle/>
          <a:p>
            <a:r>
              <a:rPr lang="en-US" sz="1400" dirty="0">
                <a:effectLst/>
                <a:latin typeface="+mj-lt"/>
                <a:ea typeface="Aptos" panose="020B0004020202020204" pitchFamily="34" charset="0"/>
              </a:rPr>
              <a:t>Confusion Matrix for each class, testing on 4 Keras pre-trained models</a:t>
            </a:r>
            <a:endParaRPr lang="en-IL" sz="1400" dirty="0">
              <a:latin typeface="+mj-lt"/>
            </a:endParaRPr>
          </a:p>
        </p:txBody>
      </p:sp>
      <p:sp>
        <p:nvSpPr>
          <p:cNvPr id="6" name="Arrow: Chevron 5">
            <a:extLst>
              <a:ext uri="{FF2B5EF4-FFF2-40B4-BE49-F238E27FC236}">
                <a16:creationId xmlns:a16="http://schemas.microsoft.com/office/drawing/2014/main" id="{48838F1F-8073-C537-5769-DFEA6FCF148A}"/>
              </a:ext>
            </a:extLst>
          </p:cNvPr>
          <p:cNvSpPr/>
          <p:nvPr/>
        </p:nvSpPr>
        <p:spPr>
          <a:xfrm>
            <a:off x="265740" y="6427425"/>
            <a:ext cx="1360604"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Introduction</a:t>
            </a:r>
            <a:endParaRPr lang="en-IL" sz="1100" dirty="0">
              <a:solidFill>
                <a:schemeClr val="tx1"/>
              </a:solidFill>
            </a:endParaRPr>
          </a:p>
        </p:txBody>
      </p:sp>
      <p:sp>
        <p:nvSpPr>
          <p:cNvPr id="7" name="Arrow: Chevron 6">
            <a:extLst>
              <a:ext uri="{FF2B5EF4-FFF2-40B4-BE49-F238E27FC236}">
                <a16:creationId xmlns:a16="http://schemas.microsoft.com/office/drawing/2014/main" id="{451C918D-4400-17AD-5F9C-AA8C83F9496F}"/>
              </a:ext>
            </a:extLst>
          </p:cNvPr>
          <p:cNvSpPr/>
          <p:nvPr/>
        </p:nvSpPr>
        <p:spPr>
          <a:xfrm>
            <a:off x="1441637" y="6427423"/>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Solution</a:t>
            </a:r>
            <a:endParaRPr lang="en-IL" sz="1050" dirty="0">
              <a:solidFill>
                <a:schemeClr val="tx1"/>
              </a:solidFill>
            </a:endParaRPr>
          </a:p>
        </p:txBody>
      </p:sp>
      <p:sp>
        <p:nvSpPr>
          <p:cNvPr id="8" name="Arrow: Chevron 7">
            <a:extLst>
              <a:ext uri="{FF2B5EF4-FFF2-40B4-BE49-F238E27FC236}">
                <a16:creationId xmlns:a16="http://schemas.microsoft.com/office/drawing/2014/main" id="{1856448E-A370-D4FF-30A4-41C6136744C0}"/>
              </a:ext>
            </a:extLst>
          </p:cNvPr>
          <p:cNvSpPr/>
          <p:nvPr/>
        </p:nvSpPr>
        <p:spPr>
          <a:xfrm>
            <a:off x="2499995" y="6427423"/>
            <a:ext cx="114260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Sys’ Workflow</a:t>
            </a:r>
            <a:endParaRPr lang="en-IL" sz="1100" dirty="0">
              <a:solidFill>
                <a:schemeClr val="tx1"/>
              </a:solidFill>
            </a:endParaRPr>
          </a:p>
        </p:txBody>
      </p:sp>
      <p:sp>
        <p:nvSpPr>
          <p:cNvPr id="10" name="Arrow: Chevron 9">
            <a:extLst>
              <a:ext uri="{FF2B5EF4-FFF2-40B4-BE49-F238E27FC236}">
                <a16:creationId xmlns:a16="http://schemas.microsoft.com/office/drawing/2014/main" id="{672F7150-807E-DFC4-659B-85471E2D15EB}"/>
              </a:ext>
            </a:extLst>
          </p:cNvPr>
          <p:cNvSpPr/>
          <p:nvPr/>
        </p:nvSpPr>
        <p:spPr>
          <a:xfrm>
            <a:off x="3453873" y="6427422"/>
            <a:ext cx="125926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Face&amp;Eye Detection</a:t>
            </a:r>
            <a:endParaRPr lang="en-IL" sz="1100" dirty="0">
              <a:solidFill>
                <a:schemeClr val="tx1"/>
              </a:solidFill>
            </a:endParaRPr>
          </a:p>
        </p:txBody>
      </p:sp>
      <p:sp>
        <p:nvSpPr>
          <p:cNvPr id="12" name="Arrow: Chevron 11">
            <a:extLst>
              <a:ext uri="{FF2B5EF4-FFF2-40B4-BE49-F238E27FC236}">
                <a16:creationId xmlns:a16="http://schemas.microsoft.com/office/drawing/2014/main" id="{FFE34E11-E7FE-4EBC-A23D-76BBAE5270BF}"/>
              </a:ext>
            </a:extLst>
          </p:cNvPr>
          <p:cNvSpPr/>
          <p:nvPr/>
        </p:nvSpPr>
        <p:spPr>
          <a:xfrm>
            <a:off x="4524205" y="6427421"/>
            <a:ext cx="83898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DLib</a:t>
            </a:r>
            <a:endParaRPr lang="en-IL" sz="1100" dirty="0">
              <a:solidFill>
                <a:schemeClr val="tx1"/>
              </a:solidFill>
            </a:endParaRPr>
          </a:p>
        </p:txBody>
      </p:sp>
      <p:sp>
        <p:nvSpPr>
          <p:cNvPr id="14" name="Arrow: Chevron 13">
            <a:extLst>
              <a:ext uri="{FF2B5EF4-FFF2-40B4-BE49-F238E27FC236}">
                <a16:creationId xmlns:a16="http://schemas.microsoft.com/office/drawing/2014/main" id="{7E2FE889-1FA7-D7E8-A2D3-472012982EB8}"/>
              </a:ext>
            </a:extLst>
          </p:cNvPr>
          <p:cNvSpPr/>
          <p:nvPr/>
        </p:nvSpPr>
        <p:spPr>
          <a:xfrm>
            <a:off x="5174556" y="6427420"/>
            <a:ext cx="1072196" cy="401075"/>
          </a:xfrm>
          <a:prstGeom prst="chevron">
            <a:avLst/>
          </a:prstGeom>
          <a:solidFill>
            <a:schemeClr val="accent5">
              <a:lumMod val="40000"/>
              <a:lumOff val="60000"/>
            </a:schemeClr>
          </a:solidFill>
          <a:ln>
            <a:noFill/>
          </a:ln>
          <a:scene3d>
            <a:camera prst="orthographicFront"/>
            <a:lightRig rig="threePt" dir="t"/>
          </a:scene3d>
          <a:sp3d>
            <a:bevelT prst="relaxedIns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Keras Models</a:t>
            </a:r>
            <a:endParaRPr lang="en-IL" sz="1100" dirty="0">
              <a:solidFill>
                <a:schemeClr val="tx1"/>
              </a:solidFill>
            </a:endParaRPr>
          </a:p>
        </p:txBody>
      </p:sp>
      <p:sp>
        <p:nvSpPr>
          <p:cNvPr id="16" name="Arrow: Chevron 15">
            <a:extLst>
              <a:ext uri="{FF2B5EF4-FFF2-40B4-BE49-F238E27FC236}">
                <a16:creationId xmlns:a16="http://schemas.microsoft.com/office/drawing/2014/main" id="{8D8707F0-3E44-1673-0147-CACD41781E2E}"/>
              </a:ext>
            </a:extLst>
          </p:cNvPr>
          <p:cNvSpPr/>
          <p:nvPr/>
        </p:nvSpPr>
        <p:spPr>
          <a:xfrm>
            <a:off x="6054004" y="6427419"/>
            <a:ext cx="1182478"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DenseNet121</a:t>
            </a:r>
            <a:endParaRPr lang="en-IL" sz="1100" dirty="0">
              <a:solidFill>
                <a:schemeClr val="tx1"/>
              </a:solidFill>
            </a:endParaRPr>
          </a:p>
        </p:txBody>
      </p:sp>
      <p:sp>
        <p:nvSpPr>
          <p:cNvPr id="18" name="Arrow: Chevron 17">
            <a:extLst>
              <a:ext uri="{FF2B5EF4-FFF2-40B4-BE49-F238E27FC236}">
                <a16:creationId xmlns:a16="http://schemas.microsoft.com/office/drawing/2014/main" id="{5748E47A-A80F-BFDD-3E74-75BC127D9F48}"/>
              </a:ext>
            </a:extLst>
          </p:cNvPr>
          <p:cNvSpPr/>
          <p:nvPr/>
        </p:nvSpPr>
        <p:spPr>
          <a:xfrm>
            <a:off x="7047012" y="6428350"/>
            <a:ext cx="124905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Attention Mechanism</a:t>
            </a:r>
            <a:endParaRPr lang="en-IL" sz="1100" dirty="0">
              <a:solidFill>
                <a:schemeClr val="tx1"/>
              </a:solidFill>
            </a:endParaRPr>
          </a:p>
        </p:txBody>
      </p:sp>
      <p:sp>
        <p:nvSpPr>
          <p:cNvPr id="19" name="Arrow: Chevron 18">
            <a:extLst>
              <a:ext uri="{FF2B5EF4-FFF2-40B4-BE49-F238E27FC236}">
                <a16:creationId xmlns:a16="http://schemas.microsoft.com/office/drawing/2014/main" id="{2B8DCFF3-0828-2409-D415-DE6DD2B42AAC}"/>
              </a:ext>
            </a:extLst>
          </p:cNvPr>
          <p:cNvSpPr/>
          <p:nvPr/>
        </p:nvSpPr>
        <p:spPr>
          <a:xfrm>
            <a:off x="8100401" y="6427418"/>
            <a:ext cx="1359135"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Architecture</a:t>
            </a:r>
            <a:endParaRPr lang="en-IL" sz="1050" dirty="0">
              <a:solidFill>
                <a:schemeClr val="tx1"/>
              </a:solidFill>
            </a:endParaRPr>
          </a:p>
        </p:txBody>
      </p:sp>
      <p:sp>
        <p:nvSpPr>
          <p:cNvPr id="20" name="Arrow: Chevron 19">
            <a:extLst>
              <a:ext uri="{FF2B5EF4-FFF2-40B4-BE49-F238E27FC236}">
                <a16:creationId xmlns:a16="http://schemas.microsoft.com/office/drawing/2014/main" id="{4B02FD67-2DD5-57C3-2AA7-062CC7D37CA5}"/>
              </a:ext>
            </a:extLst>
          </p:cNvPr>
          <p:cNvSpPr/>
          <p:nvPr/>
        </p:nvSpPr>
        <p:spPr>
          <a:xfrm>
            <a:off x="9263588" y="6427418"/>
            <a:ext cx="1227693"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Expected Challenges</a:t>
            </a:r>
            <a:endParaRPr lang="en-IL" sz="1100" dirty="0">
              <a:solidFill>
                <a:schemeClr val="tx1"/>
              </a:solidFill>
            </a:endParaRPr>
          </a:p>
        </p:txBody>
      </p:sp>
      <p:sp>
        <p:nvSpPr>
          <p:cNvPr id="21" name="Arrow: Chevron 20">
            <a:extLst>
              <a:ext uri="{FF2B5EF4-FFF2-40B4-BE49-F238E27FC236}">
                <a16:creationId xmlns:a16="http://schemas.microsoft.com/office/drawing/2014/main" id="{B895F849-A2CE-A75D-5215-F3C6497EB644}"/>
              </a:ext>
            </a:extLst>
          </p:cNvPr>
          <p:cNvSpPr/>
          <p:nvPr/>
        </p:nvSpPr>
        <p:spPr>
          <a:xfrm>
            <a:off x="10302292" y="6426572"/>
            <a:ext cx="122773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Evaluation Plan</a:t>
            </a:r>
            <a:endParaRPr lang="en-IL" sz="1100" dirty="0">
              <a:solidFill>
                <a:schemeClr val="tx1"/>
              </a:solidFill>
            </a:endParaRPr>
          </a:p>
        </p:txBody>
      </p:sp>
      <p:sp>
        <p:nvSpPr>
          <p:cNvPr id="22" name="Arrow: Chevron 21">
            <a:extLst>
              <a:ext uri="{FF2B5EF4-FFF2-40B4-BE49-F238E27FC236}">
                <a16:creationId xmlns:a16="http://schemas.microsoft.com/office/drawing/2014/main" id="{B7BB4386-15C2-21AF-2176-0A64AA157F5D}"/>
              </a:ext>
            </a:extLst>
          </p:cNvPr>
          <p:cNvSpPr/>
          <p:nvPr/>
        </p:nvSpPr>
        <p:spPr>
          <a:xfrm>
            <a:off x="11347587" y="6425726"/>
            <a:ext cx="83898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GUI</a:t>
            </a:r>
            <a:endParaRPr lang="en-IL" sz="1200" dirty="0">
              <a:solidFill>
                <a:schemeClr val="tx1"/>
              </a:solidFill>
            </a:endParaRPr>
          </a:p>
        </p:txBody>
      </p:sp>
      <p:sp>
        <p:nvSpPr>
          <p:cNvPr id="23" name="TextBox 22">
            <a:extLst>
              <a:ext uri="{FF2B5EF4-FFF2-40B4-BE49-F238E27FC236}">
                <a16:creationId xmlns:a16="http://schemas.microsoft.com/office/drawing/2014/main" id="{E2FD17A5-3290-77D7-E69D-5E86F896790E}"/>
              </a:ext>
            </a:extLst>
          </p:cNvPr>
          <p:cNvSpPr txBox="1"/>
          <p:nvPr/>
        </p:nvSpPr>
        <p:spPr>
          <a:xfrm>
            <a:off x="-16436" y="6456986"/>
            <a:ext cx="478111" cy="338554"/>
          </a:xfrm>
          <a:prstGeom prst="rect">
            <a:avLst/>
          </a:prstGeom>
          <a:noFill/>
          <a:ln>
            <a:noFill/>
          </a:ln>
        </p:spPr>
        <p:txBody>
          <a:bodyPr wrap="square" rtlCol="0">
            <a:spAutoFit/>
          </a:bodyPr>
          <a:lstStyle/>
          <a:p>
            <a:r>
              <a:rPr lang="en-US" sz="1600" dirty="0">
                <a:solidFill>
                  <a:schemeClr val="bg1"/>
                </a:solidFill>
                <a:latin typeface="+mj-lt"/>
              </a:rPr>
              <a:t>10</a:t>
            </a:r>
            <a:endParaRPr lang="en-IL" sz="1600" dirty="0">
              <a:solidFill>
                <a:schemeClr val="bg1"/>
              </a:solidFill>
              <a:latin typeface="+mj-lt"/>
            </a:endParaRPr>
          </a:p>
        </p:txBody>
      </p:sp>
    </p:spTree>
    <p:extLst>
      <p:ext uri="{BB962C8B-B14F-4D97-AF65-F5344CB8AC3E}">
        <p14:creationId xmlns:p14="http://schemas.microsoft.com/office/powerpoint/2010/main" val="15754790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cxnSp>
        <p:nvCxnSpPr>
          <p:cNvPr id="11" name="Straight Connector 10">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33428ACC-71EC-4171-9527-10983BA6B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E12271-302F-43AC-A89B-F53623427AE9}"/>
              </a:ext>
            </a:extLst>
          </p:cNvPr>
          <p:cNvSpPr>
            <a:spLocks noGrp="1"/>
          </p:cNvSpPr>
          <p:nvPr>
            <p:ph type="title"/>
          </p:nvPr>
        </p:nvSpPr>
        <p:spPr>
          <a:xfrm>
            <a:off x="8141110" y="639098"/>
            <a:ext cx="3401961" cy="3494790"/>
          </a:xfrm>
        </p:spPr>
        <p:txBody>
          <a:bodyPr vert="horz" lIns="91440" tIns="45720" rIns="91440" bIns="45720" rtlCol="0" anchor="b">
            <a:normAutofit/>
          </a:bodyPr>
          <a:lstStyle/>
          <a:p>
            <a:r>
              <a:rPr lang="en-US" sz="5000" dirty="0">
                <a:solidFill>
                  <a:schemeClr val="tx1">
                    <a:lumMod val="85000"/>
                    <a:lumOff val="15000"/>
                  </a:schemeClr>
                </a:solidFill>
              </a:rPr>
              <a:t>Keras Models Benchmarks</a:t>
            </a:r>
          </a:p>
        </p:txBody>
      </p:sp>
      <p:pic>
        <p:nvPicPr>
          <p:cNvPr id="4" name="Picture 3" descr="A table with numbers and a number of objects&#10;&#10;Description automatically generated with medium confidence">
            <a:extLst>
              <a:ext uri="{FF2B5EF4-FFF2-40B4-BE49-F238E27FC236}">
                <a16:creationId xmlns:a16="http://schemas.microsoft.com/office/drawing/2014/main" id="{6230E441-433B-1FA2-3EF9-1BFC756F5708}"/>
              </a:ext>
            </a:extLst>
          </p:cNvPr>
          <p:cNvPicPr>
            <a:picLocks noChangeAspect="1"/>
          </p:cNvPicPr>
          <p:nvPr/>
        </p:nvPicPr>
        <p:blipFill>
          <a:blip r:embed="rId3"/>
          <a:stretch>
            <a:fillRect/>
          </a:stretch>
        </p:blipFill>
        <p:spPr>
          <a:xfrm>
            <a:off x="548274" y="1457332"/>
            <a:ext cx="7315140" cy="3566130"/>
          </a:xfrm>
          <a:prstGeom prst="rect">
            <a:avLst/>
          </a:prstGeom>
        </p:spPr>
      </p:pic>
      <p:cxnSp>
        <p:nvCxnSpPr>
          <p:cNvPr id="15" name="Straight Connector 14">
            <a:extLst>
              <a:ext uri="{FF2B5EF4-FFF2-40B4-BE49-F238E27FC236}">
                <a16:creationId xmlns:a16="http://schemas.microsoft.com/office/drawing/2014/main" id="{BA22713B-ABB6-4391-97F9-0449A2B9B6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209305" y="4294754"/>
            <a:ext cx="32004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8D4480B4-953D-41FA-9052-09AB3A026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sp>
        <p:nvSpPr>
          <p:cNvPr id="5" name="TextBox 4">
            <a:extLst>
              <a:ext uri="{FF2B5EF4-FFF2-40B4-BE49-F238E27FC236}">
                <a16:creationId xmlns:a16="http://schemas.microsoft.com/office/drawing/2014/main" id="{5E3D91E7-8C35-CE91-CCE7-1671A899DCBC}"/>
              </a:ext>
            </a:extLst>
          </p:cNvPr>
          <p:cNvSpPr txBox="1"/>
          <p:nvPr/>
        </p:nvSpPr>
        <p:spPr>
          <a:xfrm>
            <a:off x="8175207" y="4294754"/>
            <a:ext cx="3333766" cy="523220"/>
          </a:xfrm>
          <a:prstGeom prst="rect">
            <a:avLst/>
          </a:prstGeom>
          <a:noFill/>
        </p:spPr>
        <p:txBody>
          <a:bodyPr wrap="square" rtlCol="0">
            <a:spAutoFit/>
          </a:bodyPr>
          <a:lstStyle/>
          <a:p>
            <a:r>
              <a:rPr lang="en-US" sz="1400" dirty="0">
                <a:effectLst/>
                <a:latin typeface="+mj-lt"/>
                <a:ea typeface="Aptos" panose="020B0004020202020204" pitchFamily="34" charset="0"/>
              </a:rPr>
              <a:t>Performance evaluation matrices for all 4 Keras pre-trained models</a:t>
            </a:r>
            <a:endParaRPr lang="en-IL" sz="1400" dirty="0">
              <a:latin typeface="+mj-lt"/>
            </a:endParaRPr>
          </a:p>
        </p:txBody>
      </p:sp>
      <p:sp>
        <p:nvSpPr>
          <p:cNvPr id="6" name="Arrow: Chevron 5">
            <a:extLst>
              <a:ext uri="{FF2B5EF4-FFF2-40B4-BE49-F238E27FC236}">
                <a16:creationId xmlns:a16="http://schemas.microsoft.com/office/drawing/2014/main" id="{EA5C1DE7-2160-472F-534A-635506AB98FC}"/>
              </a:ext>
            </a:extLst>
          </p:cNvPr>
          <p:cNvSpPr/>
          <p:nvPr/>
        </p:nvSpPr>
        <p:spPr>
          <a:xfrm>
            <a:off x="265740" y="6427425"/>
            <a:ext cx="1360604"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Introduction</a:t>
            </a:r>
            <a:endParaRPr lang="en-IL" sz="1100" dirty="0">
              <a:solidFill>
                <a:schemeClr val="tx1"/>
              </a:solidFill>
            </a:endParaRPr>
          </a:p>
        </p:txBody>
      </p:sp>
      <p:sp>
        <p:nvSpPr>
          <p:cNvPr id="7" name="Arrow: Chevron 6">
            <a:extLst>
              <a:ext uri="{FF2B5EF4-FFF2-40B4-BE49-F238E27FC236}">
                <a16:creationId xmlns:a16="http://schemas.microsoft.com/office/drawing/2014/main" id="{9537ADD7-297D-065D-472E-5B77D0899483}"/>
              </a:ext>
            </a:extLst>
          </p:cNvPr>
          <p:cNvSpPr/>
          <p:nvPr/>
        </p:nvSpPr>
        <p:spPr>
          <a:xfrm>
            <a:off x="1441637" y="6427423"/>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Solution</a:t>
            </a:r>
            <a:endParaRPr lang="en-IL" sz="1050" dirty="0">
              <a:solidFill>
                <a:schemeClr val="tx1"/>
              </a:solidFill>
            </a:endParaRPr>
          </a:p>
        </p:txBody>
      </p:sp>
      <p:sp>
        <p:nvSpPr>
          <p:cNvPr id="8" name="Arrow: Chevron 7">
            <a:extLst>
              <a:ext uri="{FF2B5EF4-FFF2-40B4-BE49-F238E27FC236}">
                <a16:creationId xmlns:a16="http://schemas.microsoft.com/office/drawing/2014/main" id="{0D432270-E5B0-3A51-8C8B-8D9BA95B099B}"/>
              </a:ext>
            </a:extLst>
          </p:cNvPr>
          <p:cNvSpPr/>
          <p:nvPr/>
        </p:nvSpPr>
        <p:spPr>
          <a:xfrm>
            <a:off x="2499995" y="6427423"/>
            <a:ext cx="114260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Sys’ Workflow</a:t>
            </a:r>
            <a:endParaRPr lang="en-IL" sz="1100" dirty="0">
              <a:solidFill>
                <a:schemeClr val="tx1"/>
              </a:solidFill>
            </a:endParaRPr>
          </a:p>
        </p:txBody>
      </p:sp>
      <p:sp>
        <p:nvSpPr>
          <p:cNvPr id="10" name="Arrow: Chevron 9">
            <a:extLst>
              <a:ext uri="{FF2B5EF4-FFF2-40B4-BE49-F238E27FC236}">
                <a16:creationId xmlns:a16="http://schemas.microsoft.com/office/drawing/2014/main" id="{4B2004D9-E5BA-9C74-0E69-3DEFACDCD51A}"/>
              </a:ext>
            </a:extLst>
          </p:cNvPr>
          <p:cNvSpPr/>
          <p:nvPr/>
        </p:nvSpPr>
        <p:spPr>
          <a:xfrm>
            <a:off x="3453873" y="6427422"/>
            <a:ext cx="125926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Face&amp;Eye Detection</a:t>
            </a:r>
            <a:endParaRPr lang="en-IL" sz="1100" dirty="0">
              <a:solidFill>
                <a:schemeClr val="tx1"/>
              </a:solidFill>
            </a:endParaRPr>
          </a:p>
        </p:txBody>
      </p:sp>
      <p:sp>
        <p:nvSpPr>
          <p:cNvPr id="12" name="Arrow: Chevron 11">
            <a:extLst>
              <a:ext uri="{FF2B5EF4-FFF2-40B4-BE49-F238E27FC236}">
                <a16:creationId xmlns:a16="http://schemas.microsoft.com/office/drawing/2014/main" id="{6E84DD72-0C67-7A25-6C3D-621453986F57}"/>
              </a:ext>
            </a:extLst>
          </p:cNvPr>
          <p:cNvSpPr/>
          <p:nvPr/>
        </p:nvSpPr>
        <p:spPr>
          <a:xfrm>
            <a:off x="4524205" y="6427421"/>
            <a:ext cx="83898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DLib</a:t>
            </a:r>
            <a:endParaRPr lang="en-IL" sz="1100" dirty="0">
              <a:solidFill>
                <a:schemeClr val="tx1"/>
              </a:solidFill>
            </a:endParaRPr>
          </a:p>
        </p:txBody>
      </p:sp>
      <p:sp>
        <p:nvSpPr>
          <p:cNvPr id="14" name="Arrow: Chevron 13">
            <a:extLst>
              <a:ext uri="{FF2B5EF4-FFF2-40B4-BE49-F238E27FC236}">
                <a16:creationId xmlns:a16="http://schemas.microsoft.com/office/drawing/2014/main" id="{C763BC29-015A-F214-FB92-5EF0DE538B83}"/>
              </a:ext>
            </a:extLst>
          </p:cNvPr>
          <p:cNvSpPr/>
          <p:nvPr/>
        </p:nvSpPr>
        <p:spPr>
          <a:xfrm>
            <a:off x="5174556" y="6427420"/>
            <a:ext cx="1072196" cy="401075"/>
          </a:xfrm>
          <a:prstGeom prst="chevron">
            <a:avLst/>
          </a:prstGeom>
          <a:solidFill>
            <a:schemeClr val="accent5">
              <a:lumMod val="40000"/>
              <a:lumOff val="60000"/>
            </a:schemeClr>
          </a:solidFill>
          <a:ln>
            <a:noFill/>
          </a:ln>
          <a:scene3d>
            <a:camera prst="orthographicFront"/>
            <a:lightRig rig="threePt" dir="t"/>
          </a:scene3d>
          <a:sp3d>
            <a:bevelT prst="relaxedIns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Keras Models</a:t>
            </a:r>
            <a:endParaRPr lang="en-IL" sz="1100" dirty="0">
              <a:solidFill>
                <a:schemeClr val="tx1"/>
              </a:solidFill>
            </a:endParaRPr>
          </a:p>
        </p:txBody>
      </p:sp>
      <p:sp>
        <p:nvSpPr>
          <p:cNvPr id="16" name="Arrow: Chevron 15">
            <a:extLst>
              <a:ext uri="{FF2B5EF4-FFF2-40B4-BE49-F238E27FC236}">
                <a16:creationId xmlns:a16="http://schemas.microsoft.com/office/drawing/2014/main" id="{164A9B51-8C47-D814-3887-8B19B5B39AA4}"/>
              </a:ext>
            </a:extLst>
          </p:cNvPr>
          <p:cNvSpPr/>
          <p:nvPr/>
        </p:nvSpPr>
        <p:spPr>
          <a:xfrm>
            <a:off x="6054004" y="6427419"/>
            <a:ext cx="1182478"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DenseNet121</a:t>
            </a:r>
            <a:endParaRPr lang="en-IL" sz="1100" dirty="0">
              <a:solidFill>
                <a:schemeClr val="tx1"/>
              </a:solidFill>
            </a:endParaRPr>
          </a:p>
        </p:txBody>
      </p:sp>
      <p:sp>
        <p:nvSpPr>
          <p:cNvPr id="18" name="Arrow: Chevron 17">
            <a:extLst>
              <a:ext uri="{FF2B5EF4-FFF2-40B4-BE49-F238E27FC236}">
                <a16:creationId xmlns:a16="http://schemas.microsoft.com/office/drawing/2014/main" id="{C0AF5762-4987-5C2B-24A4-D9CDDD916A3E}"/>
              </a:ext>
            </a:extLst>
          </p:cNvPr>
          <p:cNvSpPr/>
          <p:nvPr/>
        </p:nvSpPr>
        <p:spPr>
          <a:xfrm>
            <a:off x="7047012" y="6428350"/>
            <a:ext cx="124905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Attention Mechanism</a:t>
            </a:r>
            <a:endParaRPr lang="en-IL" sz="1100" dirty="0">
              <a:solidFill>
                <a:schemeClr val="tx1"/>
              </a:solidFill>
            </a:endParaRPr>
          </a:p>
        </p:txBody>
      </p:sp>
      <p:sp>
        <p:nvSpPr>
          <p:cNvPr id="19" name="Arrow: Chevron 18">
            <a:extLst>
              <a:ext uri="{FF2B5EF4-FFF2-40B4-BE49-F238E27FC236}">
                <a16:creationId xmlns:a16="http://schemas.microsoft.com/office/drawing/2014/main" id="{4A3A5019-C14C-4112-7F03-8E091FB2CD4C}"/>
              </a:ext>
            </a:extLst>
          </p:cNvPr>
          <p:cNvSpPr/>
          <p:nvPr/>
        </p:nvSpPr>
        <p:spPr>
          <a:xfrm>
            <a:off x="8100401" y="6427418"/>
            <a:ext cx="1359135"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Architecture</a:t>
            </a:r>
            <a:endParaRPr lang="en-IL" sz="1050" dirty="0">
              <a:solidFill>
                <a:schemeClr val="tx1"/>
              </a:solidFill>
            </a:endParaRPr>
          </a:p>
        </p:txBody>
      </p:sp>
      <p:sp>
        <p:nvSpPr>
          <p:cNvPr id="20" name="Arrow: Chevron 19">
            <a:extLst>
              <a:ext uri="{FF2B5EF4-FFF2-40B4-BE49-F238E27FC236}">
                <a16:creationId xmlns:a16="http://schemas.microsoft.com/office/drawing/2014/main" id="{913B1461-9C2D-4750-B8EB-33EDFBF4E253}"/>
              </a:ext>
            </a:extLst>
          </p:cNvPr>
          <p:cNvSpPr/>
          <p:nvPr/>
        </p:nvSpPr>
        <p:spPr>
          <a:xfrm>
            <a:off x="9263588" y="6427418"/>
            <a:ext cx="1227693"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Expected Challenges</a:t>
            </a:r>
            <a:endParaRPr lang="en-IL" sz="1100" dirty="0">
              <a:solidFill>
                <a:schemeClr val="tx1"/>
              </a:solidFill>
            </a:endParaRPr>
          </a:p>
        </p:txBody>
      </p:sp>
      <p:sp>
        <p:nvSpPr>
          <p:cNvPr id="21" name="Arrow: Chevron 20">
            <a:extLst>
              <a:ext uri="{FF2B5EF4-FFF2-40B4-BE49-F238E27FC236}">
                <a16:creationId xmlns:a16="http://schemas.microsoft.com/office/drawing/2014/main" id="{620E0B59-1717-4EFB-2A87-F3D72CB9BA8A}"/>
              </a:ext>
            </a:extLst>
          </p:cNvPr>
          <p:cNvSpPr/>
          <p:nvPr/>
        </p:nvSpPr>
        <p:spPr>
          <a:xfrm>
            <a:off x="10302292" y="6426572"/>
            <a:ext cx="122773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Evaluation Plan</a:t>
            </a:r>
            <a:endParaRPr lang="en-IL" sz="1100" dirty="0">
              <a:solidFill>
                <a:schemeClr val="tx1"/>
              </a:solidFill>
            </a:endParaRPr>
          </a:p>
        </p:txBody>
      </p:sp>
      <p:sp>
        <p:nvSpPr>
          <p:cNvPr id="22" name="Arrow: Chevron 21">
            <a:extLst>
              <a:ext uri="{FF2B5EF4-FFF2-40B4-BE49-F238E27FC236}">
                <a16:creationId xmlns:a16="http://schemas.microsoft.com/office/drawing/2014/main" id="{51257621-56EE-7DC1-F58B-3EE71B7F717D}"/>
              </a:ext>
            </a:extLst>
          </p:cNvPr>
          <p:cNvSpPr/>
          <p:nvPr/>
        </p:nvSpPr>
        <p:spPr>
          <a:xfrm>
            <a:off x="11347587" y="6425726"/>
            <a:ext cx="83898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GUI</a:t>
            </a:r>
            <a:endParaRPr lang="en-IL" sz="1200" dirty="0">
              <a:solidFill>
                <a:schemeClr val="tx1"/>
              </a:solidFill>
            </a:endParaRPr>
          </a:p>
        </p:txBody>
      </p:sp>
      <p:sp>
        <p:nvSpPr>
          <p:cNvPr id="23" name="TextBox 22">
            <a:extLst>
              <a:ext uri="{FF2B5EF4-FFF2-40B4-BE49-F238E27FC236}">
                <a16:creationId xmlns:a16="http://schemas.microsoft.com/office/drawing/2014/main" id="{CD0E30C9-6950-EF6A-88AE-495F718A6474}"/>
              </a:ext>
            </a:extLst>
          </p:cNvPr>
          <p:cNvSpPr txBox="1"/>
          <p:nvPr/>
        </p:nvSpPr>
        <p:spPr>
          <a:xfrm>
            <a:off x="-16436" y="6456986"/>
            <a:ext cx="478111" cy="338554"/>
          </a:xfrm>
          <a:prstGeom prst="rect">
            <a:avLst/>
          </a:prstGeom>
          <a:noFill/>
          <a:ln>
            <a:noFill/>
          </a:ln>
        </p:spPr>
        <p:txBody>
          <a:bodyPr wrap="square" rtlCol="0">
            <a:spAutoFit/>
          </a:bodyPr>
          <a:lstStyle/>
          <a:p>
            <a:r>
              <a:rPr lang="en-US" sz="1600" dirty="0">
                <a:solidFill>
                  <a:schemeClr val="bg1"/>
                </a:solidFill>
                <a:latin typeface="+mj-lt"/>
              </a:rPr>
              <a:t>11</a:t>
            </a:r>
            <a:endParaRPr lang="en-IL" sz="1600" dirty="0">
              <a:solidFill>
                <a:schemeClr val="bg1"/>
              </a:solidFill>
              <a:latin typeface="+mj-lt"/>
            </a:endParaRPr>
          </a:p>
        </p:txBody>
      </p:sp>
    </p:spTree>
    <p:extLst>
      <p:ext uri="{BB962C8B-B14F-4D97-AF65-F5344CB8AC3E}">
        <p14:creationId xmlns:p14="http://schemas.microsoft.com/office/powerpoint/2010/main" val="19775492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cxnSp>
        <p:nvCxnSpPr>
          <p:cNvPr id="11" name="Straight Connector 10">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33428ACC-71EC-4171-9527-10983BA6B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C760FC-65DB-46EF-609E-157A126ED814}"/>
              </a:ext>
            </a:extLst>
          </p:cNvPr>
          <p:cNvSpPr>
            <a:spLocks noGrp="1"/>
          </p:cNvSpPr>
          <p:nvPr>
            <p:ph type="title"/>
          </p:nvPr>
        </p:nvSpPr>
        <p:spPr>
          <a:xfrm>
            <a:off x="8141110" y="639098"/>
            <a:ext cx="3641315" cy="3494790"/>
          </a:xfrm>
        </p:spPr>
        <p:txBody>
          <a:bodyPr vert="horz" lIns="91440" tIns="45720" rIns="91440" bIns="45720" rtlCol="0" anchor="b">
            <a:normAutofit/>
          </a:bodyPr>
          <a:lstStyle/>
          <a:p>
            <a:r>
              <a:rPr lang="en-US" sz="5400" dirty="0">
                <a:solidFill>
                  <a:schemeClr val="tx1">
                    <a:lumMod val="85000"/>
                    <a:lumOff val="15000"/>
                  </a:schemeClr>
                </a:solidFill>
              </a:rPr>
              <a:t>Keras Models Benchmarks</a:t>
            </a:r>
          </a:p>
        </p:txBody>
      </p:sp>
      <p:pic>
        <p:nvPicPr>
          <p:cNvPr id="4" name="Picture 3">
            <a:extLst>
              <a:ext uri="{FF2B5EF4-FFF2-40B4-BE49-F238E27FC236}">
                <a16:creationId xmlns:a16="http://schemas.microsoft.com/office/drawing/2014/main" id="{328FA1D1-1706-2A8A-869C-92CB1F7364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850490" y="564012"/>
            <a:ext cx="6709885" cy="4780794"/>
          </a:xfrm>
          <a:prstGeom prst="rect">
            <a:avLst/>
          </a:prstGeom>
          <a:noFill/>
        </p:spPr>
      </p:pic>
      <p:cxnSp>
        <p:nvCxnSpPr>
          <p:cNvPr id="15" name="Straight Connector 14">
            <a:extLst>
              <a:ext uri="{FF2B5EF4-FFF2-40B4-BE49-F238E27FC236}">
                <a16:creationId xmlns:a16="http://schemas.microsoft.com/office/drawing/2014/main" id="{BA22713B-ABB6-4391-97F9-0449A2B9B6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209305" y="4294754"/>
            <a:ext cx="32004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8D4480B4-953D-41FA-9052-09AB3A026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sp>
        <p:nvSpPr>
          <p:cNvPr id="5" name="TextBox 4">
            <a:extLst>
              <a:ext uri="{FF2B5EF4-FFF2-40B4-BE49-F238E27FC236}">
                <a16:creationId xmlns:a16="http://schemas.microsoft.com/office/drawing/2014/main" id="{0F98384F-DB9A-728C-7BC3-7303835197E6}"/>
              </a:ext>
            </a:extLst>
          </p:cNvPr>
          <p:cNvSpPr txBox="1"/>
          <p:nvPr/>
        </p:nvSpPr>
        <p:spPr>
          <a:xfrm>
            <a:off x="8209305" y="4370329"/>
            <a:ext cx="3333766" cy="523220"/>
          </a:xfrm>
          <a:prstGeom prst="rect">
            <a:avLst/>
          </a:prstGeom>
          <a:noFill/>
        </p:spPr>
        <p:txBody>
          <a:bodyPr wrap="square" rtlCol="0">
            <a:spAutoFit/>
          </a:bodyPr>
          <a:lstStyle/>
          <a:p>
            <a:r>
              <a:rPr lang="en-US" sz="1400" dirty="0">
                <a:effectLst/>
                <a:latin typeface="+mj-lt"/>
                <a:ea typeface="Aptos" panose="020B0004020202020204" pitchFamily="34" charset="0"/>
              </a:rPr>
              <a:t>Visualization of the pre-trained models training and validation process</a:t>
            </a:r>
            <a:endParaRPr lang="en-IL" sz="1400" dirty="0">
              <a:latin typeface="+mj-lt"/>
            </a:endParaRPr>
          </a:p>
        </p:txBody>
      </p:sp>
      <p:sp>
        <p:nvSpPr>
          <p:cNvPr id="6" name="Arrow: Chevron 5">
            <a:extLst>
              <a:ext uri="{FF2B5EF4-FFF2-40B4-BE49-F238E27FC236}">
                <a16:creationId xmlns:a16="http://schemas.microsoft.com/office/drawing/2014/main" id="{1C4B61DD-CADE-3545-E1B2-3F795951DE84}"/>
              </a:ext>
            </a:extLst>
          </p:cNvPr>
          <p:cNvSpPr/>
          <p:nvPr/>
        </p:nvSpPr>
        <p:spPr>
          <a:xfrm>
            <a:off x="265740" y="6427425"/>
            <a:ext cx="1360604"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Introduction</a:t>
            </a:r>
            <a:endParaRPr lang="en-IL" sz="1100" dirty="0">
              <a:solidFill>
                <a:schemeClr val="tx1"/>
              </a:solidFill>
            </a:endParaRPr>
          </a:p>
        </p:txBody>
      </p:sp>
      <p:sp>
        <p:nvSpPr>
          <p:cNvPr id="7" name="Arrow: Chevron 6">
            <a:extLst>
              <a:ext uri="{FF2B5EF4-FFF2-40B4-BE49-F238E27FC236}">
                <a16:creationId xmlns:a16="http://schemas.microsoft.com/office/drawing/2014/main" id="{F192CF83-FB64-8411-568D-C7D42A6686C4}"/>
              </a:ext>
            </a:extLst>
          </p:cNvPr>
          <p:cNvSpPr/>
          <p:nvPr/>
        </p:nvSpPr>
        <p:spPr>
          <a:xfrm>
            <a:off x="1441637" y="6427423"/>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Solution</a:t>
            </a:r>
            <a:endParaRPr lang="en-IL" sz="1050" dirty="0">
              <a:solidFill>
                <a:schemeClr val="tx1"/>
              </a:solidFill>
            </a:endParaRPr>
          </a:p>
        </p:txBody>
      </p:sp>
      <p:sp>
        <p:nvSpPr>
          <p:cNvPr id="8" name="Arrow: Chevron 7">
            <a:extLst>
              <a:ext uri="{FF2B5EF4-FFF2-40B4-BE49-F238E27FC236}">
                <a16:creationId xmlns:a16="http://schemas.microsoft.com/office/drawing/2014/main" id="{8C4748A9-93CD-EA27-B1D0-1F7D2A0F5C77}"/>
              </a:ext>
            </a:extLst>
          </p:cNvPr>
          <p:cNvSpPr/>
          <p:nvPr/>
        </p:nvSpPr>
        <p:spPr>
          <a:xfrm>
            <a:off x="2499995" y="6427423"/>
            <a:ext cx="114260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Sys’ Workflow</a:t>
            </a:r>
            <a:endParaRPr lang="en-IL" sz="1100" dirty="0">
              <a:solidFill>
                <a:schemeClr val="tx1"/>
              </a:solidFill>
            </a:endParaRPr>
          </a:p>
        </p:txBody>
      </p:sp>
      <p:sp>
        <p:nvSpPr>
          <p:cNvPr id="10" name="Arrow: Chevron 9">
            <a:extLst>
              <a:ext uri="{FF2B5EF4-FFF2-40B4-BE49-F238E27FC236}">
                <a16:creationId xmlns:a16="http://schemas.microsoft.com/office/drawing/2014/main" id="{AE22E260-7D64-D398-556F-3A741C4C74A9}"/>
              </a:ext>
            </a:extLst>
          </p:cNvPr>
          <p:cNvSpPr/>
          <p:nvPr/>
        </p:nvSpPr>
        <p:spPr>
          <a:xfrm>
            <a:off x="3453873" y="6427422"/>
            <a:ext cx="125926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Face&amp;Eye Detection</a:t>
            </a:r>
            <a:endParaRPr lang="en-IL" sz="1100" dirty="0">
              <a:solidFill>
                <a:schemeClr val="tx1"/>
              </a:solidFill>
            </a:endParaRPr>
          </a:p>
        </p:txBody>
      </p:sp>
      <p:sp>
        <p:nvSpPr>
          <p:cNvPr id="12" name="Arrow: Chevron 11">
            <a:extLst>
              <a:ext uri="{FF2B5EF4-FFF2-40B4-BE49-F238E27FC236}">
                <a16:creationId xmlns:a16="http://schemas.microsoft.com/office/drawing/2014/main" id="{0F5300B7-6F83-04A6-04FF-6209DB3E79D8}"/>
              </a:ext>
            </a:extLst>
          </p:cNvPr>
          <p:cNvSpPr/>
          <p:nvPr/>
        </p:nvSpPr>
        <p:spPr>
          <a:xfrm>
            <a:off x="4524205" y="6427421"/>
            <a:ext cx="83898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DLib</a:t>
            </a:r>
            <a:endParaRPr lang="en-IL" sz="1100" dirty="0">
              <a:solidFill>
                <a:schemeClr val="tx1"/>
              </a:solidFill>
            </a:endParaRPr>
          </a:p>
        </p:txBody>
      </p:sp>
      <p:sp>
        <p:nvSpPr>
          <p:cNvPr id="14" name="Arrow: Chevron 13">
            <a:extLst>
              <a:ext uri="{FF2B5EF4-FFF2-40B4-BE49-F238E27FC236}">
                <a16:creationId xmlns:a16="http://schemas.microsoft.com/office/drawing/2014/main" id="{77A02023-17E5-01D5-FD49-61920780B67E}"/>
              </a:ext>
            </a:extLst>
          </p:cNvPr>
          <p:cNvSpPr/>
          <p:nvPr/>
        </p:nvSpPr>
        <p:spPr>
          <a:xfrm>
            <a:off x="5174556" y="6427420"/>
            <a:ext cx="1072196" cy="401075"/>
          </a:xfrm>
          <a:prstGeom prst="chevron">
            <a:avLst/>
          </a:prstGeom>
          <a:solidFill>
            <a:schemeClr val="accent5">
              <a:lumMod val="40000"/>
              <a:lumOff val="60000"/>
            </a:schemeClr>
          </a:solidFill>
          <a:ln>
            <a:noFill/>
          </a:ln>
          <a:scene3d>
            <a:camera prst="orthographicFront"/>
            <a:lightRig rig="threePt" dir="t"/>
          </a:scene3d>
          <a:sp3d>
            <a:bevelT prst="relaxedIns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Keras Models</a:t>
            </a:r>
            <a:endParaRPr lang="en-IL" sz="1100" dirty="0">
              <a:solidFill>
                <a:schemeClr val="tx1"/>
              </a:solidFill>
            </a:endParaRPr>
          </a:p>
        </p:txBody>
      </p:sp>
      <p:sp>
        <p:nvSpPr>
          <p:cNvPr id="16" name="Arrow: Chevron 15">
            <a:extLst>
              <a:ext uri="{FF2B5EF4-FFF2-40B4-BE49-F238E27FC236}">
                <a16:creationId xmlns:a16="http://schemas.microsoft.com/office/drawing/2014/main" id="{CFD6FABD-6483-7CC6-8E85-0392F2BA58FD}"/>
              </a:ext>
            </a:extLst>
          </p:cNvPr>
          <p:cNvSpPr/>
          <p:nvPr/>
        </p:nvSpPr>
        <p:spPr>
          <a:xfrm>
            <a:off x="6054004" y="6427419"/>
            <a:ext cx="1182478"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DenseNet121</a:t>
            </a:r>
            <a:endParaRPr lang="en-IL" sz="1100" dirty="0">
              <a:solidFill>
                <a:schemeClr val="tx1"/>
              </a:solidFill>
            </a:endParaRPr>
          </a:p>
        </p:txBody>
      </p:sp>
      <p:sp>
        <p:nvSpPr>
          <p:cNvPr id="18" name="Arrow: Chevron 17">
            <a:extLst>
              <a:ext uri="{FF2B5EF4-FFF2-40B4-BE49-F238E27FC236}">
                <a16:creationId xmlns:a16="http://schemas.microsoft.com/office/drawing/2014/main" id="{753E68B6-1523-CC99-87B9-C039BDCBB24E}"/>
              </a:ext>
            </a:extLst>
          </p:cNvPr>
          <p:cNvSpPr/>
          <p:nvPr/>
        </p:nvSpPr>
        <p:spPr>
          <a:xfrm>
            <a:off x="7047012" y="6428350"/>
            <a:ext cx="124905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Attention Mechanism</a:t>
            </a:r>
            <a:endParaRPr lang="en-IL" sz="1100" dirty="0">
              <a:solidFill>
                <a:schemeClr val="tx1"/>
              </a:solidFill>
            </a:endParaRPr>
          </a:p>
        </p:txBody>
      </p:sp>
      <p:sp>
        <p:nvSpPr>
          <p:cNvPr id="19" name="Arrow: Chevron 18">
            <a:extLst>
              <a:ext uri="{FF2B5EF4-FFF2-40B4-BE49-F238E27FC236}">
                <a16:creationId xmlns:a16="http://schemas.microsoft.com/office/drawing/2014/main" id="{E2EE166F-E53E-FDAE-F4B4-C3813D1525FF}"/>
              </a:ext>
            </a:extLst>
          </p:cNvPr>
          <p:cNvSpPr/>
          <p:nvPr/>
        </p:nvSpPr>
        <p:spPr>
          <a:xfrm>
            <a:off x="8100401" y="6427418"/>
            <a:ext cx="1359135"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Architecture</a:t>
            </a:r>
            <a:endParaRPr lang="en-IL" sz="1050" dirty="0">
              <a:solidFill>
                <a:schemeClr val="tx1"/>
              </a:solidFill>
            </a:endParaRPr>
          </a:p>
        </p:txBody>
      </p:sp>
      <p:sp>
        <p:nvSpPr>
          <p:cNvPr id="20" name="Arrow: Chevron 19">
            <a:extLst>
              <a:ext uri="{FF2B5EF4-FFF2-40B4-BE49-F238E27FC236}">
                <a16:creationId xmlns:a16="http://schemas.microsoft.com/office/drawing/2014/main" id="{B4BB2023-9AC8-6741-04AB-67A2B8124AEA}"/>
              </a:ext>
            </a:extLst>
          </p:cNvPr>
          <p:cNvSpPr/>
          <p:nvPr/>
        </p:nvSpPr>
        <p:spPr>
          <a:xfrm>
            <a:off x="9263588" y="6427418"/>
            <a:ext cx="1227693"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Expected Challenges</a:t>
            </a:r>
            <a:endParaRPr lang="en-IL" sz="1100" dirty="0">
              <a:solidFill>
                <a:schemeClr val="tx1"/>
              </a:solidFill>
            </a:endParaRPr>
          </a:p>
        </p:txBody>
      </p:sp>
      <p:sp>
        <p:nvSpPr>
          <p:cNvPr id="21" name="Arrow: Chevron 20">
            <a:extLst>
              <a:ext uri="{FF2B5EF4-FFF2-40B4-BE49-F238E27FC236}">
                <a16:creationId xmlns:a16="http://schemas.microsoft.com/office/drawing/2014/main" id="{D29E597B-30A1-C0C3-8B04-D723D486C724}"/>
              </a:ext>
            </a:extLst>
          </p:cNvPr>
          <p:cNvSpPr/>
          <p:nvPr/>
        </p:nvSpPr>
        <p:spPr>
          <a:xfrm>
            <a:off x="10302292" y="6426572"/>
            <a:ext cx="122773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Evaluation Plan</a:t>
            </a:r>
            <a:endParaRPr lang="en-IL" sz="1100" dirty="0">
              <a:solidFill>
                <a:schemeClr val="tx1"/>
              </a:solidFill>
            </a:endParaRPr>
          </a:p>
        </p:txBody>
      </p:sp>
      <p:sp>
        <p:nvSpPr>
          <p:cNvPr id="22" name="Arrow: Chevron 21">
            <a:extLst>
              <a:ext uri="{FF2B5EF4-FFF2-40B4-BE49-F238E27FC236}">
                <a16:creationId xmlns:a16="http://schemas.microsoft.com/office/drawing/2014/main" id="{527C750B-4FA3-E54C-6379-22FEB698262B}"/>
              </a:ext>
            </a:extLst>
          </p:cNvPr>
          <p:cNvSpPr/>
          <p:nvPr/>
        </p:nvSpPr>
        <p:spPr>
          <a:xfrm>
            <a:off x="11347587" y="6425726"/>
            <a:ext cx="83898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GUI</a:t>
            </a:r>
            <a:endParaRPr lang="en-IL" sz="1200" dirty="0">
              <a:solidFill>
                <a:schemeClr val="tx1"/>
              </a:solidFill>
            </a:endParaRPr>
          </a:p>
        </p:txBody>
      </p:sp>
      <p:sp>
        <p:nvSpPr>
          <p:cNvPr id="24" name="TextBox 23">
            <a:extLst>
              <a:ext uri="{FF2B5EF4-FFF2-40B4-BE49-F238E27FC236}">
                <a16:creationId xmlns:a16="http://schemas.microsoft.com/office/drawing/2014/main" id="{80505D92-A2B7-71D0-B445-7B9D9857BCCC}"/>
              </a:ext>
            </a:extLst>
          </p:cNvPr>
          <p:cNvSpPr txBox="1"/>
          <p:nvPr/>
        </p:nvSpPr>
        <p:spPr>
          <a:xfrm>
            <a:off x="-16436" y="6456986"/>
            <a:ext cx="478111" cy="338554"/>
          </a:xfrm>
          <a:prstGeom prst="rect">
            <a:avLst/>
          </a:prstGeom>
          <a:noFill/>
          <a:ln>
            <a:noFill/>
          </a:ln>
        </p:spPr>
        <p:txBody>
          <a:bodyPr wrap="square" rtlCol="0">
            <a:spAutoFit/>
          </a:bodyPr>
          <a:lstStyle/>
          <a:p>
            <a:r>
              <a:rPr lang="en-US" sz="1600" dirty="0">
                <a:solidFill>
                  <a:schemeClr val="bg1"/>
                </a:solidFill>
                <a:latin typeface="+mj-lt"/>
              </a:rPr>
              <a:t>12</a:t>
            </a:r>
            <a:endParaRPr lang="en-IL" sz="1600" dirty="0">
              <a:solidFill>
                <a:schemeClr val="bg1"/>
              </a:solidFill>
              <a:latin typeface="+mj-lt"/>
            </a:endParaRPr>
          </a:p>
        </p:txBody>
      </p:sp>
      <p:sp>
        <p:nvSpPr>
          <p:cNvPr id="23" name="TextBox 22">
            <a:extLst>
              <a:ext uri="{FF2B5EF4-FFF2-40B4-BE49-F238E27FC236}">
                <a16:creationId xmlns:a16="http://schemas.microsoft.com/office/drawing/2014/main" id="{B2D93B43-50CB-91D4-EDB5-B107CDB9B86A}"/>
              </a:ext>
            </a:extLst>
          </p:cNvPr>
          <p:cNvSpPr txBox="1"/>
          <p:nvPr/>
        </p:nvSpPr>
        <p:spPr>
          <a:xfrm>
            <a:off x="8209305" y="5068439"/>
            <a:ext cx="3320719" cy="738664"/>
          </a:xfrm>
          <a:prstGeom prst="rect">
            <a:avLst/>
          </a:prstGeom>
          <a:noFill/>
        </p:spPr>
        <p:txBody>
          <a:bodyPr wrap="square" rtlCol="0">
            <a:spAutoFit/>
          </a:bodyPr>
          <a:lstStyle/>
          <a:p>
            <a:r>
              <a:rPr lang="en-US" sz="1400" dirty="0">
                <a:latin typeface="+mj-lt"/>
              </a:rPr>
              <a:t>Despite the high results, it is important to note that DenseNet-121 did not achieve good results during our testing.</a:t>
            </a:r>
            <a:endParaRPr lang="en-IL" sz="1400" dirty="0">
              <a:latin typeface="+mj-lt"/>
            </a:endParaRPr>
          </a:p>
        </p:txBody>
      </p:sp>
    </p:spTree>
    <p:extLst>
      <p:ext uri="{BB962C8B-B14F-4D97-AF65-F5344CB8AC3E}">
        <p14:creationId xmlns:p14="http://schemas.microsoft.com/office/powerpoint/2010/main" val="11330251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63650D-F2E6-DF0A-B8C1-11852445661E}"/>
              </a:ext>
            </a:extLst>
          </p:cNvPr>
          <p:cNvSpPr>
            <a:spLocks noGrp="1"/>
          </p:cNvSpPr>
          <p:nvPr>
            <p:ph type="title"/>
          </p:nvPr>
        </p:nvSpPr>
        <p:spPr>
          <a:xfrm>
            <a:off x="878911" y="643468"/>
            <a:ext cx="3177847" cy="1674180"/>
          </a:xfrm>
        </p:spPr>
        <p:txBody>
          <a:bodyPr>
            <a:normAutofit/>
          </a:bodyPr>
          <a:lstStyle/>
          <a:p>
            <a:r>
              <a:rPr lang="en-US" sz="4000" dirty="0"/>
              <a:t>DenseNet121</a:t>
            </a:r>
            <a:endParaRPr lang="en-IL" sz="4000" dirty="0"/>
          </a:p>
        </p:txBody>
      </p:sp>
      <p:cxnSp>
        <p:nvCxnSpPr>
          <p:cNvPr id="20" name="Straight Connector 19">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52E4A9E-698E-9FBD-8C33-06620D5DCB50}"/>
              </a:ext>
            </a:extLst>
          </p:cNvPr>
          <p:cNvSpPr>
            <a:spLocks noGrp="1"/>
          </p:cNvSpPr>
          <p:nvPr>
            <p:ph idx="1"/>
          </p:nvPr>
        </p:nvSpPr>
        <p:spPr>
          <a:xfrm>
            <a:off x="858064" y="2639380"/>
            <a:ext cx="3205049" cy="3229714"/>
          </a:xfrm>
        </p:spPr>
        <p:txBody>
          <a:bodyPr>
            <a:normAutofit/>
          </a:bodyPr>
          <a:lstStyle/>
          <a:p>
            <a:pPr>
              <a:lnSpc>
                <a:spcPct val="90000"/>
              </a:lnSpc>
              <a:buClrTx/>
            </a:pPr>
            <a:r>
              <a:rPr lang="en-US" sz="1400" b="1" dirty="0"/>
              <a:t>DenseNet121</a:t>
            </a:r>
            <a:r>
              <a:rPr lang="en-US" sz="1400" dirty="0"/>
              <a:t> is a deep neural network with </a:t>
            </a:r>
            <a:r>
              <a:rPr lang="en-US" sz="1400" b="1" dirty="0"/>
              <a:t>121 layers</a:t>
            </a:r>
            <a:r>
              <a:rPr lang="en-US" sz="1400" dirty="0"/>
              <a:t>, leveraging </a:t>
            </a:r>
            <a:r>
              <a:rPr lang="en-US" sz="1400" b="1" dirty="0"/>
              <a:t>dense connectivity</a:t>
            </a:r>
            <a:r>
              <a:rPr lang="en-US" sz="1400" dirty="0"/>
              <a:t> to improve efficiency and performance.</a:t>
            </a:r>
          </a:p>
          <a:p>
            <a:pPr>
              <a:lnSpc>
                <a:spcPct val="90000"/>
              </a:lnSpc>
              <a:buClrTx/>
            </a:pPr>
            <a:r>
              <a:rPr lang="en-US" sz="1400" b="1" dirty="0"/>
              <a:t>Dense Connectivity:</a:t>
            </a:r>
            <a:r>
              <a:rPr lang="en-US" sz="1400" dirty="0"/>
              <a:t> Each layer connects to all preceding layers, enhancing </a:t>
            </a:r>
            <a:r>
              <a:rPr lang="en-US" sz="1400" b="1" dirty="0"/>
              <a:t>feature reuse</a:t>
            </a:r>
            <a:r>
              <a:rPr lang="en-US" sz="1400" dirty="0"/>
              <a:t> and mitigating the </a:t>
            </a:r>
            <a:r>
              <a:rPr lang="en-US" sz="1400" b="1" dirty="0"/>
              <a:t>vanishing gradient</a:t>
            </a:r>
            <a:r>
              <a:rPr lang="en-US" sz="1400" dirty="0"/>
              <a:t> issue.</a:t>
            </a:r>
          </a:p>
          <a:p>
            <a:pPr>
              <a:lnSpc>
                <a:spcPct val="90000"/>
              </a:lnSpc>
              <a:buClrTx/>
            </a:pPr>
            <a:r>
              <a:rPr lang="en-US" sz="1400" b="1" dirty="0"/>
              <a:t>Compact Architecture:</a:t>
            </a:r>
            <a:r>
              <a:rPr lang="en-US" sz="1400" dirty="0"/>
              <a:t> Approximately </a:t>
            </a:r>
            <a:r>
              <a:rPr lang="en-US" sz="1400" b="1" dirty="0"/>
              <a:t>8 million parameters</a:t>
            </a:r>
            <a:r>
              <a:rPr lang="en-US" sz="1400" dirty="0"/>
              <a:t>, making it computationally efficient.</a:t>
            </a:r>
          </a:p>
          <a:p>
            <a:pPr>
              <a:lnSpc>
                <a:spcPct val="90000"/>
              </a:lnSpc>
              <a:buClrTx/>
            </a:pPr>
            <a:r>
              <a:rPr lang="en-US" sz="1400" dirty="0"/>
              <a:t>Excels in tasks like </a:t>
            </a:r>
            <a:r>
              <a:rPr lang="en-US" sz="1400" b="1" dirty="0"/>
              <a:t>image classification</a:t>
            </a:r>
            <a:r>
              <a:rPr lang="en-US" sz="1400" dirty="0"/>
              <a:t> and </a:t>
            </a:r>
            <a:r>
              <a:rPr lang="en-US" sz="1400" b="1" dirty="0"/>
              <a:t>object detection</a:t>
            </a:r>
            <a:r>
              <a:rPr lang="en-US" sz="1400" dirty="0"/>
              <a:t>.</a:t>
            </a:r>
          </a:p>
          <a:p>
            <a:pPr>
              <a:lnSpc>
                <a:spcPct val="90000"/>
              </a:lnSpc>
              <a:buClrTx/>
            </a:pPr>
            <a:endParaRPr lang="en-IL" sz="1400" dirty="0"/>
          </a:p>
        </p:txBody>
      </p:sp>
      <p:pic>
        <p:nvPicPr>
          <p:cNvPr id="4" name="Picture 3" descr="A diagram of a block diagram&#10;&#10;Description automatically generated">
            <a:extLst>
              <a:ext uri="{FF2B5EF4-FFF2-40B4-BE49-F238E27FC236}">
                <a16:creationId xmlns:a16="http://schemas.microsoft.com/office/drawing/2014/main" id="{31BB06D8-795D-FEDE-364E-8A84B6E4EB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4681277" y="4331328"/>
            <a:ext cx="6892560" cy="1395744"/>
          </a:xfrm>
          <a:prstGeom prst="rect">
            <a:avLst/>
          </a:prstGeom>
          <a:noFill/>
        </p:spPr>
      </p:pic>
      <p:sp>
        <p:nvSpPr>
          <p:cNvPr id="22" name="Rectangle 21">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cxnSp>
        <p:nvCxnSpPr>
          <p:cNvPr id="6" name="Straight Arrow Connector 5">
            <a:extLst>
              <a:ext uri="{FF2B5EF4-FFF2-40B4-BE49-F238E27FC236}">
                <a16:creationId xmlns:a16="http://schemas.microsoft.com/office/drawing/2014/main" id="{415550AA-D2F0-8555-772B-6E8BD5AF2965}"/>
              </a:ext>
            </a:extLst>
          </p:cNvPr>
          <p:cNvCxnSpPr>
            <a:cxnSpLocks/>
          </p:cNvCxnSpPr>
          <p:nvPr/>
        </p:nvCxnSpPr>
        <p:spPr>
          <a:xfrm flipH="1" flipV="1">
            <a:off x="5595069" y="3264528"/>
            <a:ext cx="283113" cy="1066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Speech Bubble: Rectangle with Corners Rounded 9">
            <a:extLst>
              <a:ext uri="{FF2B5EF4-FFF2-40B4-BE49-F238E27FC236}">
                <a16:creationId xmlns:a16="http://schemas.microsoft.com/office/drawing/2014/main" id="{28FA6892-6342-50FC-71D6-3A465E9D12CB}"/>
              </a:ext>
            </a:extLst>
          </p:cNvPr>
          <p:cNvSpPr/>
          <p:nvPr/>
        </p:nvSpPr>
        <p:spPr>
          <a:xfrm>
            <a:off x="4921177" y="2866178"/>
            <a:ext cx="1300164" cy="398350"/>
          </a:xfrm>
          <a:prstGeom prst="wedgeRoundRectCallo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latin typeface="+mj-lt"/>
              </a:rPr>
              <a:t>112x112</a:t>
            </a:r>
          </a:p>
          <a:p>
            <a:pPr algn="ctr"/>
            <a:r>
              <a:rPr lang="en-US" sz="1200" dirty="0">
                <a:latin typeface="+mj-lt"/>
              </a:rPr>
              <a:t>7x7 conv, stride 2</a:t>
            </a:r>
            <a:endParaRPr lang="en-IL" sz="1200" dirty="0">
              <a:latin typeface="+mj-lt"/>
            </a:endParaRPr>
          </a:p>
        </p:txBody>
      </p:sp>
      <p:cxnSp>
        <p:nvCxnSpPr>
          <p:cNvPr id="12" name="Straight Arrow Connector 11">
            <a:extLst>
              <a:ext uri="{FF2B5EF4-FFF2-40B4-BE49-F238E27FC236}">
                <a16:creationId xmlns:a16="http://schemas.microsoft.com/office/drawing/2014/main" id="{C718B287-2F0E-0B1C-1DD4-5745A8638666}"/>
              </a:ext>
            </a:extLst>
          </p:cNvPr>
          <p:cNvCxnSpPr>
            <a:cxnSpLocks/>
            <a:endCxn id="14" idx="2"/>
          </p:cNvCxnSpPr>
          <p:nvPr/>
        </p:nvCxnSpPr>
        <p:spPr>
          <a:xfrm flipH="1" flipV="1">
            <a:off x="6445176" y="2062589"/>
            <a:ext cx="650082" cy="22687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Speech Bubble: Rectangle with Corners Rounded 13">
            <a:extLst>
              <a:ext uri="{FF2B5EF4-FFF2-40B4-BE49-F238E27FC236}">
                <a16:creationId xmlns:a16="http://schemas.microsoft.com/office/drawing/2014/main" id="{EF4676E2-64B1-B3F4-7285-5B65A8BBE120}"/>
              </a:ext>
            </a:extLst>
          </p:cNvPr>
          <p:cNvSpPr/>
          <p:nvPr/>
        </p:nvSpPr>
        <p:spPr>
          <a:xfrm>
            <a:off x="5795094" y="1522211"/>
            <a:ext cx="1300164" cy="540378"/>
          </a:xfrm>
          <a:prstGeom prst="wedgeRoundRectCallo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latin typeface="+mj-lt"/>
              </a:rPr>
              <a:t>56x56</a:t>
            </a:r>
          </a:p>
          <a:p>
            <a:pPr algn="ctr"/>
            <a:r>
              <a:rPr lang="en-US" sz="1200" dirty="0">
                <a:latin typeface="+mj-lt"/>
              </a:rPr>
              <a:t>1x1 conv x6</a:t>
            </a:r>
          </a:p>
          <a:p>
            <a:pPr algn="ctr"/>
            <a:r>
              <a:rPr lang="en-US" sz="1200" dirty="0">
                <a:latin typeface="+mj-lt"/>
              </a:rPr>
              <a:t>3x3 conv x6</a:t>
            </a:r>
            <a:endParaRPr lang="en-IL" sz="1200" dirty="0">
              <a:latin typeface="+mj-lt"/>
            </a:endParaRPr>
          </a:p>
        </p:txBody>
      </p:sp>
      <p:cxnSp>
        <p:nvCxnSpPr>
          <p:cNvPr id="16" name="Straight Arrow Connector 15">
            <a:extLst>
              <a:ext uri="{FF2B5EF4-FFF2-40B4-BE49-F238E27FC236}">
                <a16:creationId xmlns:a16="http://schemas.microsoft.com/office/drawing/2014/main" id="{009FF9C6-B09F-1293-C6E0-7BC7178D7D67}"/>
              </a:ext>
            </a:extLst>
          </p:cNvPr>
          <p:cNvCxnSpPr>
            <a:cxnSpLocks/>
          </p:cNvCxnSpPr>
          <p:nvPr/>
        </p:nvCxnSpPr>
        <p:spPr>
          <a:xfrm flipH="1" flipV="1">
            <a:off x="7943850" y="3533772"/>
            <a:ext cx="393775" cy="8737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Speech Bubble: Rectangle with Corners Rounded 20">
            <a:extLst>
              <a:ext uri="{FF2B5EF4-FFF2-40B4-BE49-F238E27FC236}">
                <a16:creationId xmlns:a16="http://schemas.microsoft.com/office/drawing/2014/main" id="{B2F69377-EA21-4842-EECE-734B18B196A3}"/>
              </a:ext>
            </a:extLst>
          </p:cNvPr>
          <p:cNvSpPr/>
          <p:nvPr/>
        </p:nvSpPr>
        <p:spPr>
          <a:xfrm>
            <a:off x="7478109" y="3135422"/>
            <a:ext cx="873916" cy="398350"/>
          </a:xfrm>
          <a:prstGeom prst="wedgeRoundRectCallo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latin typeface="+mj-lt"/>
              </a:rPr>
              <a:t>56x56</a:t>
            </a:r>
          </a:p>
          <a:p>
            <a:pPr algn="ctr"/>
            <a:r>
              <a:rPr lang="en-US" sz="1200" dirty="0">
                <a:latin typeface="+mj-lt"/>
              </a:rPr>
              <a:t>1x1 conv</a:t>
            </a:r>
            <a:endParaRPr lang="en-IL" sz="1200" dirty="0">
              <a:latin typeface="+mj-lt"/>
            </a:endParaRPr>
          </a:p>
        </p:txBody>
      </p:sp>
      <p:sp>
        <p:nvSpPr>
          <p:cNvPr id="25" name="Speech Bubble: Rectangle with Corners Rounded 24">
            <a:extLst>
              <a:ext uri="{FF2B5EF4-FFF2-40B4-BE49-F238E27FC236}">
                <a16:creationId xmlns:a16="http://schemas.microsoft.com/office/drawing/2014/main" id="{8FED0CB3-8C73-20F8-C496-BF7C8B285504}"/>
              </a:ext>
            </a:extLst>
          </p:cNvPr>
          <p:cNvSpPr/>
          <p:nvPr/>
        </p:nvSpPr>
        <p:spPr>
          <a:xfrm>
            <a:off x="8380808" y="3135422"/>
            <a:ext cx="676859" cy="398350"/>
          </a:xfrm>
          <a:prstGeom prst="wedgeRoundRectCallo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latin typeface="+mj-lt"/>
              </a:rPr>
              <a:t>28x28</a:t>
            </a:r>
            <a:endParaRPr lang="en-IL" sz="1200" dirty="0">
              <a:latin typeface="+mj-lt"/>
            </a:endParaRPr>
          </a:p>
        </p:txBody>
      </p:sp>
      <p:sp>
        <p:nvSpPr>
          <p:cNvPr id="26" name="Speech Bubble: Rectangle with Corners Rounded 25">
            <a:extLst>
              <a:ext uri="{FF2B5EF4-FFF2-40B4-BE49-F238E27FC236}">
                <a16:creationId xmlns:a16="http://schemas.microsoft.com/office/drawing/2014/main" id="{EC939C76-5B10-F14B-B67A-B6EF13D97C4F}"/>
              </a:ext>
            </a:extLst>
          </p:cNvPr>
          <p:cNvSpPr/>
          <p:nvPr/>
        </p:nvSpPr>
        <p:spPr>
          <a:xfrm>
            <a:off x="9104892" y="3135422"/>
            <a:ext cx="676859" cy="398350"/>
          </a:xfrm>
          <a:prstGeom prst="wedgeRoundRectCallo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latin typeface="+mj-lt"/>
              </a:rPr>
              <a:t>14x14</a:t>
            </a:r>
            <a:endParaRPr lang="en-IL" sz="1200" dirty="0">
              <a:latin typeface="+mj-lt"/>
            </a:endParaRPr>
          </a:p>
        </p:txBody>
      </p:sp>
      <p:cxnSp>
        <p:nvCxnSpPr>
          <p:cNvPr id="27" name="Straight Arrow Connector 26">
            <a:extLst>
              <a:ext uri="{FF2B5EF4-FFF2-40B4-BE49-F238E27FC236}">
                <a16:creationId xmlns:a16="http://schemas.microsoft.com/office/drawing/2014/main" id="{813B01F9-9501-9AD6-496A-A1576500ACA4}"/>
              </a:ext>
            </a:extLst>
          </p:cNvPr>
          <p:cNvCxnSpPr>
            <a:cxnSpLocks/>
            <a:endCxn id="26" idx="2"/>
          </p:cNvCxnSpPr>
          <p:nvPr/>
        </p:nvCxnSpPr>
        <p:spPr>
          <a:xfrm flipV="1">
            <a:off x="9057667" y="3533772"/>
            <a:ext cx="385655" cy="9053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9D57AF8E-B32B-C36C-D260-44C9B8D9BCA1}"/>
              </a:ext>
            </a:extLst>
          </p:cNvPr>
          <p:cNvCxnSpPr>
            <a:cxnSpLocks/>
            <a:endCxn id="25" idx="2"/>
          </p:cNvCxnSpPr>
          <p:nvPr/>
        </p:nvCxnSpPr>
        <p:spPr>
          <a:xfrm flipV="1">
            <a:off x="8694236" y="3533772"/>
            <a:ext cx="25002" cy="8737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EE2797A2-BD30-1EC5-E919-B9E3BED82ED8}"/>
              </a:ext>
            </a:extLst>
          </p:cNvPr>
          <p:cNvSpPr txBox="1"/>
          <p:nvPr/>
        </p:nvSpPr>
        <p:spPr>
          <a:xfrm>
            <a:off x="8140737" y="2873812"/>
            <a:ext cx="1174713" cy="261610"/>
          </a:xfrm>
          <a:prstGeom prst="rect">
            <a:avLst/>
          </a:prstGeom>
          <a:noFill/>
        </p:spPr>
        <p:txBody>
          <a:bodyPr wrap="square" rtlCol="0">
            <a:spAutoFit/>
          </a:bodyPr>
          <a:lstStyle/>
          <a:p>
            <a:r>
              <a:rPr lang="en-US" sz="1100" dirty="0">
                <a:latin typeface="+mj-lt"/>
              </a:rPr>
              <a:t>Transition layer 2</a:t>
            </a:r>
            <a:endParaRPr lang="en-IL" sz="1100" dirty="0">
              <a:latin typeface="+mj-lt"/>
            </a:endParaRPr>
          </a:p>
        </p:txBody>
      </p:sp>
      <p:cxnSp>
        <p:nvCxnSpPr>
          <p:cNvPr id="34" name="Straight Arrow Connector 33">
            <a:extLst>
              <a:ext uri="{FF2B5EF4-FFF2-40B4-BE49-F238E27FC236}">
                <a16:creationId xmlns:a16="http://schemas.microsoft.com/office/drawing/2014/main" id="{E8350E48-0911-EEC8-AD37-B688A0721624}"/>
              </a:ext>
            </a:extLst>
          </p:cNvPr>
          <p:cNvCxnSpPr>
            <a:cxnSpLocks/>
          </p:cNvCxnSpPr>
          <p:nvPr/>
        </p:nvCxnSpPr>
        <p:spPr>
          <a:xfrm flipV="1">
            <a:off x="10357831" y="2062589"/>
            <a:ext cx="150458" cy="23363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Speech Bubble: Rectangle with Corners Rounded 35">
            <a:extLst>
              <a:ext uri="{FF2B5EF4-FFF2-40B4-BE49-F238E27FC236}">
                <a16:creationId xmlns:a16="http://schemas.microsoft.com/office/drawing/2014/main" id="{8446DC9F-6F48-19D2-0F62-44E1FE4027D7}"/>
              </a:ext>
            </a:extLst>
          </p:cNvPr>
          <p:cNvSpPr/>
          <p:nvPr/>
        </p:nvSpPr>
        <p:spPr>
          <a:xfrm>
            <a:off x="9917397" y="1522211"/>
            <a:ext cx="1300164" cy="540378"/>
          </a:xfrm>
          <a:prstGeom prst="wedgeRoundRectCallo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latin typeface="+mj-lt"/>
              </a:rPr>
              <a:t>7x7</a:t>
            </a:r>
          </a:p>
          <a:p>
            <a:pPr algn="ctr"/>
            <a:r>
              <a:rPr lang="en-US" sz="1200" dirty="0">
                <a:latin typeface="+mj-lt"/>
              </a:rPr>
              <a:t>1x1 conv x16</a:t>
            </a:r>
          </a:p>
          <a:p>
            <a:pPr algn="ctr"/>
            <a:r>
              <a:rPr lang="en-US" sz="1200" dirty="0">
                <a:latin typeface="+mj-lt"/>
              </a:rPr>
              <a:t>3x3 conv x16</a:t>
            </a:r>
            <a:endParaRPr lang="en-IL" sz="1200" dirty="0">
              <a:latin typeface="+mj-lt"/>
            </a:endParaRPr>
          </a:p>
        </p:txBody>
      </p:sp>
      <p:sp>
        <p:nvSpPr>
          <p:cNvPr id="37" name="Speech Bubble: Rectangle with Corners Rounded 36">
            <a:extLst>
              <a:ext uri="{FF2B5EF4-FFF2-40B4-BE49-F238E27FC236}">
                <a16:creationId xmlns:a16="http://schemas.microsoft.com/office/drawing/2014/main" id="{92744E72-A9DF-40E3-BFE1-AA90F6A9ACAF}"/>
              </a:ext>
            </a:extLst>
          </p:cNvPr>
          <p:cNvSpPr/>
          <p:nvPr/>
        </p:nvSpPr>
        <p:spPr>
          <a:xfrm>
            <a:off x="8547145" y="1522211"/>
            <a:ext cx="1300164" cy="540378"/>
          </a:xfrm>
          <a:prstGeom prst="wedgeRoundRectCallo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latin typeface="+mj-lt"/>
              </a:rPr>
              <a:t>14x14</a:t>
            </a:r>
          </a:p>
          <a:p>
            <a:pPr algn="ctr"/>
            <a:r>
              <a:rPr lang="en-US" sz="1200" dirty="0">
                <a:latin typeface="+mj-lt"/>
              </a:rPr>
              <a:t>1x1 conv x24</a:t>
            </a:r>
          </a:p>
          <a:p>
            <a:pPr algn="ctr"/>
            <a:r>
              <a:rPr lang="en-US" sz="1200" dirty="0">
                <a:latin typeface="+mj-lt"/>
              </a:rPr>
              <a:t>3x3 conv x24</a:t>
            </a:r>
            <a:endParaRPr lang="en-IL" sz="1200" dirty="0">
              <a:latin typeface="+mj-lt"/>
            </a:endParaRPr>
          </a:p>
        </p:txBody>
      </p:sp>
      <p:sp>
        <p:nvSpPr>
          <p:cNvPr id="38" name="Speech Bubble: Rectangle with Corners Rounded 37">
            <a:extLst>
              <a:ext uri="{FF2B5EF4-FFF2-40B4-BE49-F238E27FC236}">
                <a16:creationId xmlns:a16="http://schemas.microsoft.com/office/drawing/2014/main" id="{EAB4A67A-EA0D-C87F-3410-CEBFE6208EF6}"/>
              </a:ext>
            </a:extLst>
          </p:cNvPr>
          <p:cNvSpPr/>
          <p:nvPr/>
        </p:nvSpPr>
        <p:spPr>
          <a:xfrm>
            <a:off x="7176893" y="1522211"/>
            <a:ext cx="1300164" cy="540378"/>
          </a:xfrm>
          <a:prstGeom prst="wedgeRoundRectCallo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latin typeface="+mj-lt"/>
              </a:rPr>
              <a:t>28x28</a:t>
            </a:r>
          </a:p>
          <a:p>
            <a:pPr algn="ctr"/>
            <a:r>
              <a:rPr lang="en-US" sz="1200" dirty="0">
                <a:latin typeface="+mj-lt"/>
              </a:rPr>
              <a:t>1x1 conv x12</a:t>
            </a:r>
          </a:p>
          <a:p>
            <a:pPr algn="ctr"/>
            <a:r>
              <a:rPr lang="en-US" sz="1200" dirty="0">
                <a:latin typeface="+mj-lt"/>
              </a:rPr>
              <a:t>3x3 conv x12</a:t>
            </a:r>
            <a:endParaRPr lang="en-IL" sz="1200" dirty="0">
              <a:latin typeface="+mj-lt"/>
            </a:endParaRPr>
          </a:p>
        </p:txBody>
      </p:sp>
      <p:sp>
        <p:nvSpPr>
          <p:cNvPr id="39" name="TextBox 38">
            <a:extLst>
              <a:ext uri="{FF2B5EF4-FFF2-40B4-BE49-F238E27FC236}">
                <a16:creationId xmlns:a16="http://schemas.microsoft.com/office/drawing/2014/main" id="{4A4AC8E8-76A1-15E3-CFCD-9420E0DDF9BC}"/>
              </a:ext>
            </a:extLst>
          </p:cNvPr>
          <p:cNvSpPr txBox="1"/>
          <p:nvPr/>
        </p:nvSpPr>
        <p:spPr>
          <a:xfrm>
            <a:off x="7239618" y="1277954"/>
            <a:ext cx="1174713" cy="261610"/>
          </a:xfrm>
          <a:prstGeom prst="rect">
            <a:avLst/>
          </a:prstGeom>
          <a:noFill/>
        </p:spPr>
        <p:txBody>
          <a:bodyPr wrap="square" rtlCol="0">
            <a:spAutoFit/>
          </a:bodyPr>
          <a:lstStyle/>
          <a:p>
            <a:r>
              <a:rPr lang="en-US" sz="1100" dirty="0">
                <a:latin typeface="+mj-lt"/>
              </a:rPr>
              <a:t>Dense Block 2</a:t>
            </a:r>
            <a:endParaRPr lang="en-IL" sz="1100" dirty="0">
              <a:latin typeface="+mj-lt"/>
            </a:endParaRPr>
          </a:p>
        </p:txBody>
      </p:sp>
      <p:sp>
        <p:nvSpPr>
          <p:cNvPr id="40" name="TextBox 39">
            <a:extLst>
              <a:ext uri="{FF2B5EF4-FFF2-40B4-BE49-F238E27FC236}">
                <a16:creationId xmlns:a16="http://schemas.microsoft.com/office/drawing/2014/main" id="{E79F0390-F78D-66B0-624C-44D99F16B10E}"/>
              </a:ext>
            </a:extLst>
          </p:cNvPr>
          <p:cNvSpPr txBox="1"/>
          <p:nvPr/>
        </p:nvSpPr>
        <p:spPr>
          <a:xfrm>
            <a:off x="8572460" y="1272243"/>
            <a:ext cx="1174713" cy="261610"/>
          </a:xfrm>
          <a:prstGeom prst="rect">
            <a:avLst/>
          </a:prstGeom>
          <a:noFill/>
        </p:spPr>
        <p:txBody>
          <a:bodyPr wrap="square" rtlCol="0">
            <a:spAutoFit/>
          </a:bodyPr>
          <a:lstStyle/>
          <a:p>
            <a:r>
              <a:rPr lang="en-US" sz="1100" dirty="0">
                <a:latin typeface="+mj-lt"/>
              </a:rPr>
              <a:t>Dense Block 3</a:t>
            </a:r>
            <a:endParaRPr lang="en-IL" sz="1100" dirty="0">
              <a:latin typeface="+mj-lt"/>
            </a:endParaRPr>
          </a:p>
        </p:txBody>
      </p:sp>
      <p:sp>
        <p:nvSpPr>
          <p:cNvPr id="41" name="Speech Bubble: Rectangle with Corners Rounded 40">
            <a:extLst>
              <a:ext uri="{FF2B5EF4-FFF2-40B4-BE49-F238E27FC236}">
                <a16:creationId xmlns:a16="http://schemas.microsoft.com/office/drawing/2014/main" id="{427205AF-EAC7-3210-DED1-B69D8CBE5278}"/>
              </a:ext>
            </a:extLst>
          </p:cNvPr>
          <p:cNvSpPr/>
          <p:nvPr/>
        </p:nvSpPr>
        <p:spPr>
          <a:xfrm>
            <a:off x="11075283" y="4132153"/>
            <a:ext cx="676859" cy="398350"/>
          </a:xfrm>
          <a:prstGeom prst="wedgeRoundRectCallo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latin typeface="+mj-lt"/>
              </a:rPr>
              <a:t>1x1</a:t>
            </a:r>
            <a:endParaRPr lang="en-IL" sz="1200" dirty="0">
              <a:latin typeface="+mj-lt"/>
            </a:endParaRPr>
          </a:p>
        </p:txBody>
      </p:sp>
      <p:cxnSp>
        <p:nvCxnSpPr>
          <p:cNvPr id="42" name="Straight Arrow Connector 41">
            <a:extLst>
              <a:ext uri="{FF2B5EF4-FFF2-40B4-BE49-F238E27FC236}">
                <a16:creationId xmlns:a16="http://schemas.microsoft.com/office/drawing/2014/main" id="{4F4A4CA1-FACB-C17E-E73D-934041E47C45}"/>
              </a:ext>
            </a:extLst>
          </p:cNvPr>
          <p:cNvCxnSpPr>
            <a:cxnSpLocks/>
            <a:endCxn id="41" idx="2"/>
          </p:cNvCxnSpPr>
          <p:nvPr/>
        </p:nvCxnSpPr>
        <p:spPr>
          <a:xfrm flipV="1">
            <a:off x="11333936" y="4530503"/>
            <a:ext cx="79777" cy="2700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Arrow: Chevron 45">
            <a:extLst>
              <a:ext uri="{FF2B5EF4-FFF2-40B4-BE49-F238E27FC236}">
                <a16:creationId xmlns:a16="http://schemas.microsoft.com/office/drawing/2014/main" id="{3323EEEE-84E8-7C6C-9972-3AD969CCBD7E}"/>
              </a:ext>
            </a:extLst>
          </p:cNvPr>
          <p:cNvSpPr/>
          <p:nvPr/>
        </p:nvSpPr>
        <p:spPr>
          <a:xfrm>
            <a:off x="265740" y="6427425"/>
            <a:ext cx="1360604"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Introduction</a:t>
            </a:r>
            <a:endParaRPr lang="en-IL" sz="1100" dirty="0">
              <a:solidFill>
                <a:schemeClr val="tx1"/>
              </a:solidFill>
            </a:endParaRPr>
          </a:p>
        </p:txBody>
      </p:sp>
      <p:sp>
        <p:nvSpPr>
          <p:cNvPr id="47" name="Arrow: Chevron 46">
            <a:extLst>
              <a:ext uri="{FF2B5EF4-FFF2-40B4-BE49-F238E27FC236}">
                <a16:creationId xmlns:a16="http://schemas.microsoft.com/office/drawing/2014/main" id="{34383DEB-EFD4-24A4-FD61-1F1538AD104E}"/>
              </a:ext>
            </a:extLst>
          </p:cNvPr>
          <p:cNvSpPr/>
          <p:nvPr/>
        </p:nvSpPr>
        <p:spPr>
          <a:xfrm>
            <a:off x="1441637" y="6427423"/>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Solution</a:t>
            </a:r>
            <a:endParaRPr lang="en-IL" sz="1050" dirty="0">
              <a:solidFill>
                <a:schemeClr val="tx1"/>
              </a:solidFill>
            </a:endParaRPr>
          </a:p>
        </p:txBody>
      </p:sp>
      <p:sp>
        <p:nvSpPr>
          <p:cNvPr id="48" name="Arrow: Chevron 47">
            <a:extLst>
              <a:ext uri="{FF2B5EF4-FFF2-40B4-BE49-F238E27FC236}">
                <a16:creationId xmlns:a16="http://schemas.microsoft.com/office/drawing/2014/main" id="{DEF53A9F-9287-C9A4-6961-A6DEC45BA7A6}"/>
              </a:ext>
            </a:extLst>
          </p:cNvPr>
          <p:cNvSpPr/>
          <p:nvPr/>
        </p:nvSpPr>
        <p:spPr>
          <a:xfrm>
            <a:off x="2499995" y="6427423"/>
            <a:ext cx="114260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Sys’ Workflow</a:t>
            </a:r>
            <a:endParaRPr lang="en-IL" sz="1100" dirty="0">
              <a:solidFill>
                <a:schemeClr val="tx1"/>
              </a:solidFill>
            </a:endParaRPr>
          </a:p>
        </p:txBody>
      </p:sp>
      <p:sp>
        <p:nvSpPr>
          <p:cNvPr id="49" name="Arrow: Chevron 48">
            <a:extLst>
              <a:ext uri="{FF2B5EF4-FFF2-40B4-BE49-F238E27FC236}">
                <a16:creationId xmlns:a16="http://schemas.microsoft.com/office/drawing/2014/main" id="{F05F68E8-37F5-9673-4133-3F9B567BC572}"/>
              </a:ext>
            </a:extLst>
          </p:cNvPr>
          <p:cNvSpPr/>
          <p:nvPr/>
        </p:nvSpPr>
        <p:spPr>
          <a:xfrm>
            <a:off x="3453873" y="6427422"/>
            <a:ext cx="125926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Face&amp;Eye Detection</a:t>
            </a:r>
            <a:endParaRPr lang="en-IL" sz="1100" dirty="0">
              <a:solidFill>
                <a:schemeClr val="tx1"/>
              </a:solidFill>
            </a:endParaRPr>
          </a:p>
        </p:txBody>
      </p:sp>
      <p:sp>
        <p:nvSpPr>
          <p:cNvPr id="50" name="Arrow: Chevron 49">
            <a:extLst>
              <a:ext uri="{FF2B5EF4-FFF2-40B4-BE49-F238E27FC236}">
                <a16:creationId xmlns:a16="http://schemas.microsoft.com/office/drawing/2014/main" id="{4593D564-0BC9-0B0D-8FC3-412B13F97992}"/>
              </a:ext>
            </a:extLst>
          </p:cNvPr>
          <p:cNvSpPr/>
          <p:nvPr/>
        </p:nvSpPr>
        <p:spPr>
          <a:xfrm>
            <a:off x="4524205" y="6427421"/>
            <a:ext cx="83898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DLib</a:t>
            </a:r>
            <a:endParaRPr lang="en-IL" sz="1100" dirty="0">
              <a:solidFill>
                <a:schemeClr val="tx1"/>
              </a:solidFill>
            </a:endParaRPr>
          </a:p>
        </p:txBody>
      </p:sp>
      <p:sp>
        <p:nvSpPr>
          <p:cNvPr id="51" name="Arrow: Chevron 50">
            <a:extLst>
              <a:ext uri="{FF2B5EF4-FFF2-40B4-BE49-F238E27FC236}">
                <a16:creationId xmlns:a16="http://schemas.microsoft.com/office/drawing/2014/main" id="{7CAF715E-ED5E-6E5C-79FA-FF78A5FF0DD4}"/>
              </a:ext>
            </a:extLst>
          </p:cNvPr>
          <p:cNvSpPr/>
          <p:nvPr/>
        </p:nvSpPr>
        <p:spPr>
          <a:xfrm>
            <a:off x="5174556" y="6427420"/>
            <a:ext cx="107219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Keras Models</a:t>
            </a:r>
            <a:endParaRPr lang="en-IL" sz="1100" dirty="0">
              <a:solidFill>
                <a:schemeClr val="tx1"/>
              </a:solidFill>
            </a:endParaRPr>
          </a:p>
        </p:txBody>
      </p:sp>
      <p:sp>
        <p:nvSpPr>
          <p:cNvPr id="52" name="Arrow: Chevron 51">
            <a:extLst>
              <a:ext uri="{FF2B5EF4-FFF2-40B4-BE49-F238E27FC236}">
                <a16:creationId xmlns:a16="http://schemas.microsoft.com/office/drawing/2014/main" id="{53E85083-B041-A0A7-409D-C5A1DA94C778}"/>
              </a:ext>
            </a:extLst>
          </p:cNvPr>
          <p:cNvSpPr/>
          <p:nvPr/>
        </p:nvSpPr>
        <p:spPr>
          <a:xfrm>
            <a:off x="6054004" y="6427419"/>
            <a:ext cx="1182478" cy="401075"/>
          </a:xfrm>
          <a:prstGeom prst="chevron">
            <a:avLst/>
          </a:prstGeom>
          <a:solidFill>
            <a:schemeClr val="accent5">
              <a:lumMod val="40000"/>
              <a:lumOff val="60000"/>
            </a:schemeClr>
          </a:solidFill>
          <a:ln>
            <a:noFill/>
          </a:ln>
          <a:scene3d>
            <a:camera prst="orthographicFront"/>
            <a:lightRig rig="threePt" dir="t"/>
          </a:scene3d>
          <a:sp3d>
            <a:bevelT prst="relaxedIns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DenseNet121</a:t>
            </a:r>
            <a:endParaRPr lang="en-IL" sz="1100" dirty="0">
              <a:solidFill>
                <a:schemeClr val="tx1"/>
              </a:solidFill>
            </a:endParaRPr>
          </a:p>
        </p:txBody>
      </p:sp>
      <p:sp>
        <p:nvSpPr>
          <p:cNvPr id="53" name="Arrow: Chevron 52">
            <a:extLst>
              <a:ext uri="{FF2B5EF4-FFF2-40B4-BE49-F238E27FC236}">
                <a16:creationId xmlns:a16="http://schemas.microsoft.com/office/drawing/2014/main" id="{BF32386E-6EBE-7ABE-84EC-BCFCAB0D046F}"/>
              </a:ext>
            </a:extLst>
          </p:cNvPr>
          <p:cNvSpPr/>
          <p:nvPr/>
        </p:nvSpPr>
        <p:spPr>
          <a:xfrm>
            <a:off x="7047012" y="6428350"/>
            <a:ext cx="124905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Attention Mechanism</a:t>
            </a:r>
            <a:endParaRPr lang="en-IL" sz="1100" dirty="0">
              <a:solidFill>
                <a:schemeClr val="tx1"/>
              </a:solidFill>
            </a:endParaRPr>
          </a:p>
        </p:txBody>
      </p:sp>
      <p:sp>
        <p:nvSpPr>
          <p:cNvPr id="54" name="Arrow: Chevron 53">
            <a:extLst>
              <a:ext uri="{FF2B5EF4-FFF2-40B4-BE49-F238E27FC236}">
                <a16:creationId xmlns:a16="http://schemas.microsoft.com/office/drawing/2014/main" id="{5AA3C0EA-F13D-E55A-B64E-30D9461A5FF9}"/>
              </a:ext>
            </a:extLst>
          </p:cNvPr>
          <p:cNvSpPr/>
          <p:nvPr/>
        </p:nvSpPr>
        <p:spPr>
          <a:xfrm>
            <a:off x="8100401" y="6427418"/>
            <a:ext cx="1359135"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Architecture</a:t>
            </a:r>
            <a:endParaRPr lang="en-IL" sz="1050" dirty="0">
              <a:solidFill>
                <a:schemeClr val="tx1"/>
              </a:solidFill>
            </a:endParaRPr>
          </a:p>
        </p:txBody>
      </p:sp>
      <p:sp>
        <p:nvSpPr>
          <p:cNvPr id="55" name="Arrow: Chevron 54">
            <a:extLst>
              <a:ext uri="{FF2B5EF4-FFF2-40B4-BE49-F238E27FC236}">
                <a16:creationId xmlns:a16="http://schemas.microsoft.com/office/drawing/2014/main" id="{9E986EDE-AAF6-0D69-532E-7545ECAEF0CA}"/>
              </a:ext>
            </a:extLst>
          </p:cNvPr>
          <p:cNvSpPr/>
          <p:nvPr/>
        </p:nvSpPr>
        <p:spPr>
          <a:xfrm>
            <a:off x="9263588" y="6427418"/>
            <a:ext cx="1227693"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Expected Challenges</a:t>
            </a:r>
            <a:endParaRPr lang="en-IL" sz="1100" dirty="0">
              <a:solidFill>
                <a:schemeClr val="tx1"/>
              </a:solidFill>
            </a:endParaRPr>
          </a:p>
        </p:txBody>
      </p:sp>
      <p:sp>
        <p:nvSpPr>
          <p:cNvPr id="56" name="Arrow: Chevron 55">
            <a:extLst>
              <a:ext uri="{FF2B5EF4-FFF2-40B4-BE49-F238E27FC236}">
                <a16:creationId xmlns:a16="http://schemas.microsoft.com/office/drawing/2014/main" id="{67DF9F7B-5233-4027-7BDC-D8E011359368}"/>
              </a:ext>
            </a:extLst>
          </p:cNvPr>
          <p:cNvSpPr/>
          <p:nvPr/>
        </p:nvSpPr>
        <p:spPr>
          <a:xfrm>
            <a:off x="10302292" y="6426572"/>
            <a:ext cx="122773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Evaluation Plan</a:t>
            </a:r>
            <a:endParaRPr lang="en-IL" sz="1100" dirty="0">
              <a:solidFill>
                <a:schemeClr val="tx1"/>
              </a:solidFill>
            </a:endParaRPr>
          </a:p>
        </p:txBody>
      </p:sp>
      <p:sp>
        <p:nvSpPr>
          <p:cNvPr id="57" name="Arrow: Chevron 56">
            <a:extLst>
              <a:ext uri="{FF2B5EF4-FFF2-40B4-BE49-F238E27FC236}">
                <a16:creationId xmlns:a16="http://schemas.microsoft.com/office/drawing/2014/main" id="{3EE1D241-6CFC-0486-B442-FA63C91CFA19}"/>
              </a:ext>
            </a:extLst>
          </p:cNvPr>
          <p:cNvSpPr/>
          <p:nvPr/>
        </p:nvSpPr>
        <p:spPr>
          <a:xfrm>
            <a:off x="11347587" y="6425726"/>
            <a:ext cx="83898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GUI</a:t>
            </a:r>
            <a:endParaRPr lang="en-IL" sz="1200" dirty="0">
              <a:solidFill>
                <a:schemeClr val="tx1"/>
              </a:solidFill>
            </a:endParaRPr>
          </a:p>
        </p:txBody>
      </p:sp>
      <p:sp>
        <p:nvSpPr>
          <p:cNvPr id="58" name="TextBox 57">
            <a:extLst>
              <a:ext uri="{FF2B5EF4-FFF2-40B4-BE49-F238E27FC236}">
                <a16:creationId xmlns:a16="http://schemas.microsoft.com/office/drawing/2014/main" id="{161F05CF-608E-A4F8-4633-79DF3BEE7646}"/>
              </a:ext>
            </a:extLst>
          </p:cNvPr>
          <p:cNvSpPr txBox="1"/>
          <p:nvPr/>
        </p:nvSpPr>
        <p:spPr>
          <a:xfrm>
            <a:off x="-16436" y="6456986"/>
            <a:ext cx="478111" cy="338554"/>
          </a:xfrm>
          <a:prstGeom prst="rect">
            <a:avLst/>
          </a:prstGeom>
          <a:noFill/>
          <a:ln>
            <a:noFill/>
          </a:ln>
        </p:spPr>
        <p:txBody>
          <a:bodyPr wrap="square" rtlCol="0">
            <a:spAutoFit/>
          </a:bodyPr>
          <a:lstStyle/>
          <a:p>
            <a:r>
              <a:rPr lang="en-US" sz="1600" dirty="0">
                <a:solidFill>
                  <a:schemeClr val="bg1"/>
                </a:solidFill>
                <a:latin typeface="+mj-lt"/>
              </a:rPr>
              <a:t>13</a:t>
            </a:r>
            <a:endParaRPr lang="en-IL" sz="1600" dirty="0">
              <a:solidFill>
                <a:schemeClr val="bg1"/>
              </a:solidFill>
              <a:latin typeface="+mj-lt"/>
            </a:endParaRPr>
          </a:p>
        </p:txBody>
      </p:sp>
    </p:spTree>
    <p:extLst>
      <p:ext uri="{BB962C8B-B14F-4D97-AF65-F5344CB8AC3E}">
        <p14:creationId xmlns:p14="http://schemas.microsoft.com/office/powerpoint/2010/main" val="22564243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6ADDCE-05CC-A93D-9E70-4153760CEA51}"/>
              </a:ext>
            </a:extLst>
          </p:cNvPr>
          <p:cNvSpPr>
            <a:spLocks noGrp="1"/>
          </p:cNvSpPr>
          <p:nvPr>
            <p:ph type="title"/>
          </p:nvPr>
        </p:nvSpPr>
        <p:spPr>
          <a:xfrm>
            <a:off x="5172074" y="286603"/>
            <a:ext cx="5983605" cy="1450757"/>
          </a:xfrm>
        </p:spPr>
        <p:txBody>
          <a:bodyPr>
            <a:normAutofit/>
          </a:bodyPr>
          <a:lstStyle/>
          <a:p>
            <a:r>
              <a:rPr lang="en-US"/>
              <a:t>DenseNet121-What is Dense Block?</a:t>
            </a:r>
            <a:endParaRPr lang="en-IL" dirty="0"/>
          </a:p>
        </p:txBody>
      </p:sp>
      <p:pic>
        <p:nvPicPr>
          <p:cNvPr id="15" name="Picture 14" descr="Top view of cubes connected with black lines">
            <a:extLst>
              <a:ext uri="{FF2B5EF4-FFF2-40B4-BE49-F238E27FC236}">
                <a16:creationId xmlns:a16="http://schemas.microsoft.com/office/drawing/2014/main" id="{D47C1026-919D-14A6-89A7-209B642E072F}"/>
              </a:ext>
            </a:extLst>
          </p:cNvPr>
          <p:cNvPicPr>
            <a:picLocks noChangeAspect="1"/>
          </p:cNvPicPr>
          <p:nvPr/>
        </p:nvPicPr>
        <p:blipFill>
          <a:blip r:embed="rId3"/>
          <a:srcRect l="28128" r="18206"/>
          <a:stretch/>
        </p:blipFill>
        <p:spPr>
          <a:xfrm>
            <a:off x="20" y="10"/>
            <a:ext cx="4580077" cy="6400784"/>
          </a:xfrm>
          <a:prstGeom prst="rect">
            <a:avLst/>
          </a:prstGeom>
        </p:spPr>
      </p:pic>
      <p:cxnSp>
        <p:nvCxnSpPr>
          <p:cNvPr id="16" name="!!Straight Connector">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Content Placeholder 2">
            <a:extLst>
              <a:ext uri="{FF2B5EF4-FFF2-40B4-BE49-F238E27FC236}">
                <a16:creationId xmlns:a16="http://schemas.microsoft.com/office/drawing/2014/main" id="{0D344B00-0494-8C8C-E8F3-97F46399E2F5}"/>
              </a:ext>
            </a:extLst>
          </p:cNvPr>
          <p:cNvSpPr>
            <a:spLocks noGrp="1"/>
          </p:cNvSpPr>
          <p:nvPr>
            <p:ph idx="1"/>
          </p:nvPr>
        </p:nvSpPr>
        <p:spPr>
          <a:xfrm>
            <a:off x="5172074" y="2108201"/>
            <a:ext cx="5983606" cy="3760891"/>
          </a:xfrm>
        </p:spPr>
        <p:txBody>
          <a:bodyPr>
            <a:normAutofit/>
          </a:bodyPr>
          <a:lstStyle/>
          <a:p>
            <a:pPr>
              <a:lnSpc>
                <a:spcPct val="90000"/>
              </a:lnSpc>
            </a:pPr>
            <a:r>
              <a:rPr lang="en-US" sz="1700" b="1" dirty="0">
                <a:latin typeface="+mj-lt"/>
              </a:rPr>
              <a:t>What is a Dense Block?</a:t>
            </a:r>
          </a:p>
          <a:p>
            <a:pPr lvl="1">
              <a:lnSpc>
                <a:spcPct val="90000"/>
              </a:lnSpc>
            </a:pPr>
            <a:r>
              <a:rPr lang="en-US" sz="1700" dirty="0">
                <a:latin typeface="+mj-lt"/>
              </a:rPr>
              <a:t>A series of layers where each layer receives inputs from all previous layers and passes its output to all subsequent layers.</a:t>
            </a:r>
          </a:p>
          <a:p>
            <a:pPr lvl="1">
              <a:lnSpc>
                <a:spcPct val="90000"/>
              </a:lnSpc>
            </a:pPr>
            <a:r>
              <a:rPr lang="en-US" sz="1700" dirty="0">
                <a:latin typeface="+mj-lt"/>
              </a:rPr>
              <a:t>Operations: Batch Normalization, ReLU, 1×1 Convolution, and 3×3 Convolution.</a:t>
            </a:r>
          </a:p>
          <a:p>
            <a:pPr>
              <a:lnSpc>
                <a:spcPct val="90000"/>
              </a:lnSpc>
            </a:pPr>
            <a:r>
              <a:rPr lang="en-US" sz="1700" b="1" dirty="0">
                <a:latin typeface="+mj-lt"/>
              </a:rPr>
              <a:t>Purpose:</a:t>
            </a:r>
          </a:p>
          <a:p>
            <a:pPr lvl="1">
              <a:lnSpc>
                <a:spcPct val="90000"/>
              </a:lnSpc>
            </a:pPr>
            <a:r>
              <a:rPr lang="en-US" sz="1700" dirty="0">
                <a:latin typeface="+mj-lt"/>
              </a:rPr>
              <a:t>Maximizes feature reuse, reducing redundancy.</a:t>
            </a:r>
          </a:p>
          <a:p>
            <a:pPr lvl="1">
              <a:lnSpc>
                <a:spcPct val="90000"/>
              </a:lnSpc>
            </a:pPr>
            <a:r>
              <a:rPr lang="en-US" sz="1700" dirty="0">
                <a:latin typeface="+mj-lt"/>
              </a:rPr>
              <a:t>Facilitates better learning and efficient computation.</a:t>
            </a:r>
          </a:p>
          <a:p>
            <a:pPr>
              <a:lnSpc>
                <a:spcPct val="90000"/>
              </a:lnSpc>
            </a:pPr>
            <a:r>
              <a:rPr lang="en-US" sz="1700" b="1" dirty="0">
                <a:latin typeface="+mj-lt"/>
              </a:rPr>
              <a:t>Outcome:</a:t>
            </a:r>
          </a:p>
          <a:p>
            <a:pPr lvl="1">
              <a:lnSpc>
                <a:spcPct val="90000"/>
              </a:lnSpc>
            </a:pPr>
            <a:r>
              <a:rPr lang="en-US" sz="1700" dirty="0">
                <a:latin typeface="+mj-lt"/>
              </a:rPr>
              <a:t>Extracts rich, hierarchical features.</a:t>
            </a:r>
          </a:p>
          <a:p>
            <a:pPr lvl="1">
              <a:lnSpc>
                <a:spcPct val="90000"/>
              </a:lnSpc>
            </a:pPr>
            <a:r>
              <a:rPr lang="en-US" sz="1700" dirty="0">
                <a:latin typeface="+mj-lt"/>
              </a:rPr>
              <a:t>Improves learning dynamics for deeper architectures.</a:t>
            </a:r>
            <a:endParaRPr lang="en-IL" sz="1700" dirty="0">
              <a:latin typeface="+mj-lt"/>
            </a:endParaRPr>
          </a:p>
        </p:txBody>
      </p:sp>
      <p:sp>
        <p:nvSpPr>
          <p:cNvPr id="13" name="Rectangle 12">
            <a:extLst>
              <a:ext uri="{FF2B5EF4-FFF2-40B4-BE49-F238E27FC236}">
                <a16:creationId xmlns:a16="http://schemas.microsoft.com/office/drawing/2014/main" id="{C1B60310-C5C3-46A0-A452-2A0B008434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sp>
        <p:nvSpPr>
          <p:cNvPr id="6" name="Arrow: Chevron 5">
            <a:extLst>
              <a:ext uri="{FF2B5EF4-FFF2-40B4-BE49-F238E27FC236}">
                <a16:creationId xmlns:a16="http://schemas.microsoft.com/office/drawing/2014/main" id="{BEA99219-E66E-3226-7921-F1BE3A6C9E97}"/>
              </a:ext>
            </a:extLst>
          </p:cNvPr>
          <p:cNvSpPr/>
          <p:nvPr/>
        </p:nvSpPr>
        <p:spPr>
          <a:xfrm>
            <a:off x="265740" y="6427425"/>
            <a:ext cx="1360604"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Introduction</a:t>
            </a:r>
            <a:endParaRPr lang="en-IL" sz="1100" dirty="0">
              <a:solidFill>
                <a:schemeClr val="tx1"/>
              </a:solidFill>
            </a:endParaRPr>
          </a:p>
        </p:txBody>
      </p:sp>
      <p:sp>
        <p:nvSpPr>
          <p:cNvPr id="7" name="Arrow: Chevron 6">
            <a:extLst>
              <a:ext uri="{FF2B5EF4-FFF2-40B4-BE49-F238E27FC236}">
                <a16:creationId xmlns:a16="http://schemas.microsoft.com/office/drawing/2014/main" id="{84BC2CE5-6593-D8C3-63E6-263DB8C15364}"/>
              </a:ext>
            </a:extLst>
          </p:cNvPr>
          <p:cNvSpPr/>
          <p:nvPr/>
        </p:nvSpPr>
        <p:spPr>
          <a:xfrm>
            <a:off x="1441637" y="6427423"/>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Solution</a:t>
            </a:r>
            <a:endParaRPr lang="en-IL" sz="1050" dirty="0">
              <a:solidFill>
                <a:schemeClr val="tx1"/>
              </a:solidFill>
            </a:endParaRPr>
          </a:p>
        </p:txBody>
      </p:sp>
      <p:sp>
        <p:nvSpPr>
          <p:cNvPr id="8" name="Arrow: Chevron 7">
            <a:extLst>
              <a:ext uri="{FF2B5EF4-FFF2-40B4-BE49-F238E27FC236}">
                <a16:creationId xmlns:a16="http://schemas.microsoft.com/office/drawing/2014/main" id="{0D1062D8-9939-E52A-E26E-28B96B7E687D}"/>
              </a:ext>
            </a:extLst>
          </p:cNvPr>
          <p:cNvSpPr/>
          <p:nvPr/>
        </p:nvSpPr>
        <p:spPr>
          <a:xfrm>
            <a:off x="2499995" y="6427423"/>
            <a:ext cx="114260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Sys’ Workflow</a:t>
            </a:r>
            <a:endParaRPr lang="en-IL" sz="1100" dirty="0">
              <a:solidFill>
                <a:schemeClr val="tx1"/>
              </a:solidFill>
            </a:endParaRPr>
          </a:p>
        </p:txBody>
      </p:sp>
      <p:sp>
        <p:nvSpPr>
          <p:cNvPr id="10" name="Arrow: Chevron 9">
            <a:extLst>
              <a:ext uri="{FF2B5EF4-FFF2-40B4-BE49-F238E27FC236}">
                <a16:creationId xmlns:a16="http://schemas.microsoft.com/office/drawing/2014/main" id="{28AE7543-68BB-7C4E-275A-3440FDF468EE}"/>
              </a:ext>
            </a:extLst>
          </p:cNvPr>
          <p:cNvSpPr/>
          <p:nvPr/>
        </p:nvSpPr>
        <p:spPr>
          <a:xfrm>
            <a:off x="3453873" y="6427422"/>
            <a:ext cx="125926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Face&amp;Eye Detection</a:t>
            </a:r>
            <a:endParaRPr lang="en-IL" sz="1100" dirty="0">
              <a:solidFill>
                <a:schemeClr val="tx1"/>
              </a:solidFill>
            </a:endParaRPr>
          </a:p>
        </p:txBody>
      </p:sp>
      <p:sp>
        <p:nvSpPr>
          <p:cNvPr id="12" name="Arrow: Chevron 11">
            <a:extLst>
              <a:ext uri="{FF2B5EF4-FFF2-40B4-BE49-F238E27FC236}">
                <a16:creationId xmlns:a16="http://schemas.microsoft.com/office/drawing/2014/main" id="{083963B2-B4C1-6C15-E206-2C6E48382206}"/>
              </a:ext>
            </a:extLst>
          </p:cNvPr>
          <p:cNvSpPr/>
          <p:nvPr/>
        </p:nvSpPr>
        <p:spPr>
          <a:xfrm>
            <a:off x="4524205" y="6427421"/>
            <a:ext cx="83898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DLib</a:t>
            </a:r>
            <a:endParaRPr lang="en-IL" sz="1100" dirty="0">
              <a:solidFill>
                <a:schemeClr val="tx1"/>
              </a:solidFill>
            </a:endParaRPr>
          </a:p>
        </p:txBody>
      </p:sp>
      <p:sp>
        <p:nvSpPr>
          <p:cNvPr id="18" name="Arrow: Chevron 17">
            <a:extLst>
              <a:ext uri="{FF2B5EF4-FFF2-40B4-BE49-F238E27FC236}">
                <a16:creationId xmlns:a16="http://schemas.microsoft.com/office/drawing/2014/main" id="{DC181B10-5FB0-B750-D99B-D30652A526FC}"/>
              </a:ext>
            </a:extLst>
          </p:cNvPr>
          <p:cNvSpPr/>
          <p:nvPr/>
        </p:nvSpPr>
        <p:spPr>
          <a:xfrm>
            <a:off x="5174556" y="6427420"/>
            <a:ext cx="107219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Keras Models</a:t>
            </a:r>
            <a:endParaRPr lang="en-IL" sz="1100" dirty="0">
              <a:solidFill>
                <a:schemeClr val="tx1"/>
              </a:solidFill>
            </a:endParaRPr>
          </a:p>
        </p:txBody>
      </p:sp>
      <p:sp>
        <p:nvSpPr>
          <p:cNvPr id="19" name="Arrow: Chevron 18">
            <a:extLst>
              <a:ext uri="{FF2B5EF4-FFF2-40B4-BE49-F238E27FC236}">
                <a16:creationId xmlns:a16="http://schemas.microsoft.com/office/drawing/2014/main" id="{805F5CAE-CEBF-A981-9440-A02772A4D2DD}"/>
              </a:ext>
            </a:extLst>
          </p:cNvPr>
          <p:cNvSpPr/>
          <p:nvPr/>
        </p:nvSpPr>
        <p:spPr>
          <a:xfrm>
            <a:off x="6054004" y="6427419"/>
            <a:ext cx="1182478" cy="401075"/>
          </a:xfrm>
          <a:prstGeom prst="chevron">
            <a:avLst/>
          </a:prstGeom>
          <a:solidFill>
            <a:schemeClr val="accent5">
              <a:lumMod val="40000"/>
              <a:lumOff val="60000"/>
            </a:schemeClr>
          </a:solidFill>
          <a:ln>
            <a:noFill/>
          </a:ln>
          <a:scene3d>
            <a:camera prst="orthographicFront"/>
            <a:lightRig rig="threePt" dir="t"/>
          </a:scene3d>
          <a:sp3d>
            <a:bevelT prst="relaxedIns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DenseNet121</a:t>
            </a:r>
            <a:endParaRPr lang="en-IL" sz="1100" dirty="0">
              <a:solidFill>
                <a:schemeClr val="tx1"/>
              </a:solidFill>
            </a:endParaRPr>
          </a:p>
        </p:txBody>
      </p:sp>
      <p:sp>
        <p:nvSpPr>
          <p:cNvPr id="20" name="Arrow: Chevron 19">
            <a:extLst>
              <a:ext uri="{FF2B5EF4-FFF2-40B4-BE49-F238E27FC236}">
                <a16:creationId xmlns:a16="http://schemas.microsoft.com/office/drawing/2014/main" id="{27071B3B-571B-6A97-6E28-9F1E7606487D}"/>
              </a:ext>
            </a:extLst>
          </p:cNvPr>
          <p:cNvSpPr/>
          <p:nvPr/>
        </p:nvSpPr>
        <p:spPr>
          <a:xfrm>
            <a:off x="7047012" y="6428350"/>
            <a:ext cx="124905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Attention Mechanism</a:t>
            </a:r>
            <a:endParaRPr lang="en-IL" sz="1100" dirty="0">
              <a:solidFill>
                <a:schemeClr val="tx1"/>
              </a:solidFill>
            </a:endParaRPr>
          </a:p>
        </p:txBody>
      </p:sp>
      <p:sp>
        <p:nvSpPr>
          <p:cNvPr id="21" name="Arrow: Chevron 20">
            <a:extLst>
              <a:ext uri="{FF2B5EF4-FFF2-40B4-BE49-F238E27FC236}">
                <a16:creationId xmlns:a16="http://schemas.microsoft.com/office/drawing/2014/main" id="{C193DB8E-4E06-6C17-A21D-C97FA0A7866E}"/>
              </a:ext>
            </a:extLst>
          </p:cNvPr>
          <p:cNvSpPr/>
          <p:nvPr/>
        </p:nvSpPr>
        <p:spPr>
          <a:xfrm>
            <a:off x="8100401" y="6427418"/>
            <a:ext cx="1359135"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Architecture</a:t>
            </a:r>
            <a:endParaRPr lang="en-IL" sz="1050" dirty="0">
              <a:solidFill>
                <a:schemeClr val="tx1"/>
              </a:solidFill>
            </a:endParaRPr>
          </a:p>
        </p:txBody>
      </p:sp>
      <p:sp>
        <p:nvSpPr>
          <p:cNvPr id="22" name="Arrow: Chevron 21">
            <a:extLst>
              <a:ext uri="{FF2B5EF4-FFF2-40B4-BE49-F238E27FC236}">
                <a16:creationId xmlns:a16="http://schemas.microsoft.com/office/drawing/2014/main" id="{18793882-E192-FDFB-3E6B-06314062E941}"/>
              </a:ext>
            </a:extLst>
          </p:cNvPr>
          <p:cNvSpPr/>
          <p:nvPr/>
        </p:nvSpPr>
        <p:spPr>
          <a:xfrm>
            <a:off x="9263588" y="6427418"/>
            <a:ext cx="1227693"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Expected Challenges</a:t>
            </a:r>
            <a:endParaRPr lang="en-IL" sz="1100" dirty="0">
              <a:solidFill>
                <a:schemeClr val="tx1"/>
              </a:solidFill>
            </a:endParaRPr>
          </a:p>
        </p:txBody>
      </p:sp>
      <p:sp>
        <p:nvSpPr>
          <p:cNvPr id="23" name="Arrow: Chevron 22">
            <a:extLst>
              <a:ext uri="{FF2B5EF4-FFF2-40B4-BE49-F238E27FC236}">
                <a16:creationId xmlns:a16="http://schemas.microsoft.com/office/drawing/2014/main" id="{AC2A4503-F023-6041-8B3F-BF6E859A2A21}"/>
              </a:ext>
            </a:extLst>
          </p:cNvPr>
          <p:cNvSpPr/>
          <p:nvPr/>
        </p:nvSpPr>
        <p:spPr>
          <a:xfrm>
            <a:off x="10302292" y="6426572"/>
            <a:ext cx="122773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Evaluation Plan</a:t>
            </a:r>
            <a:endParaRPr lang="en-IL" sz="1100" dirty="0">
              <a:solidFill>
                <a:schemeClr val="tx1"/>
              </a:solidFill>
            </a:endParaRPr>
          </a:p>
        </p:txBody>
      </p:sp>
      <p:sp>
        <p:nvSpPr>
          <p:cNvPr id="24" name="Arrow: Chevron 23">
            <a:extLst>
              <a:ext uri="{FF2B5EF4-FFF2-40B4-BE49-F238E27FC236}">
                <a16:creationId xmlns:a16="http://schemas.microsoft.com/office/drawing/2014/main" id="{270B6E05-0198-A733-6F87-0C8E9FFDE483}"/>
              </a:ext>
            </a:extLst>
          </p:cNvPr>
          <p:cNvSpPr/>
          <p:nvPr/>
        </p:nvSpPr>
        <p:spPr>
          <a:xfrm>
            <a:off x="11347587" y="6425726"/>
            <a:ext cx="83898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GUI</a:t>
            </a:r>
            <a:endParaRPr lang="en-IL" sz="1200" dirty="0">
              <a:solidFill>
                <a:schemeClr val="tx1"/>
              </a:solidFill>
            </a:endParaRPr>
          </a:p>
        </p:txBody>
      </p:sp>
      <p:sp>
        <p:nvSpPr>
          <p:cNvPr id="25" name="TextBox 24">
            <a:extLst>
              <a:ext uri="{FF2B5EF4-FFF2-40B4-BE49-F238E27FC236}">
                <a16:creationId xmlns:a16="http://schemas.microsoft.com/office/drawing/2014/main" id="{7D350D27-91BF-1319-6297-0BEA0C40EDC1}"/>
              </a:ext>
            </a:extLst>
          </p:cNvPr>
          <p:cNvSpPr txBox="1"/>
          <p:nvPr/>
        </p:nvSpPr>
        <p:spPr>
          <a:xfrm>
            <a:off x="-16436" y="6456986"/>
            <a:ext cx="478111" cy="338554"/>
          </a:xfrm>
          <a:prstGeom prst="rect">
            <a:avLst/>
          </a:prstGeom>
          <a:noFill/>
          <a:ln>
            <a:noFill/>
          </a:ln>
        </p:spPr>
        <p:txBody>
          <a:bodyPr wrap="square" rtlCol="0">
            <a:spAutoFit/>
          </a:bodyPr>
          <a:lstStyle/>
          <a:p>
            <a:r>
              <a:rPr lang="en-US" sz="1600" dirty="0">
                <a:solidFill>
                  <a:schemeClr val="bg1"/>
                </a:solidFill>
                <a:latin typeface="+mj-lt"/>
              </a:rPr>
              <a:t>14</a:t>
            </a:r>
            <a:endParaRPr lang="en-IL" sz="1600" dirty="0">
              <a:solidFill>
                <a:schemeClr val="bg1"/>
              </a:solidFill>
              <a:latin typeface="+mj-lt"/>
            </a:endParaRPr>
          </a:p>
        </p:txBody>
      </p:sp>
    </p:spTree>
    <p:extLst>
      <p:ext uri="{BB962C8B-B14F-4D97-AF65-F5344CB8AC3E}">
        <p14:creationId xmlns:p14="http://schemas.microsoft.com/office/powerpoint/2010/main" val="38232169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B0E58038-8ACE-4AD9-B404-25C603550D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1F3049-28A1-A2D6-CA43-4CC522252312}"/>
              </a:ext>
            </a:extLst>
          </p:cNvPr>
          <p:cNvSpPr>
            <a:spLocks noGrp="1"/>
          </p:cNvSpPr>
          <p:nvPr>
            <p:ph type="title"/>
          </p:nvPr>
        </p:nvSpPr>
        <p:spPr>
          <a:xfrm>
            <a:off x="1120218" y="640536"/>
            <a:ext cx="10058400" cy="918208"/>
          </a:xfrm>
        </p:spPr>
        <p:txBody>
          <a:bodyPr>
            <a:normAutofit/>
          </a:bodyPr>
          <a:lstStyle/>
          <a:p>
            <a:r>
              <a:rPr lang="en-US" dirty="0"/>
              <a:t>Attention Mechanism</a:t>
            </a:r>
            <a:endParaRPr lang="en-IL" dirty="0"/>
          </a:p>
        </p:txBody>
      </p:sp>
      <p:cxnSp>
        <p:nvCxnSpPr>
          <p:cNvPr id="21" name="Straight Connector 20">
            <a:extLst>
              <a:ext uri="{FF2B5EF4-FFF2-40B4-BE49-F238E27FC236}">
                <a16:creationId xmlns:a16="http://schemas.microsoft.com/office/drawing/2014/main" id="{38A34772-9011-42B5-AA63-FD6DEC92EE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910746"/>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C705D24-98F5-6D13-A48B-BADB7F1074BE}"/>
                  </a:ext>
                </a:extLst>
              </p:cNvPr>
              <p:cNvSpPr>
                <a:spLocks noGrp="1"/>
              </p:cNvSpPr>
              <p:nvPr>
                <p:ph idx="1"/>
              </p:nvPr>
            </p:nvSpPr>
            <p:spPr>
              <a:xfrm>
                <a:off x="6177012" y="3364813"/>
                <a:ext cx="5595620" cy="2111833"/>
              </a:xfrm>
            </p:spPr>
            <p:txBody>
              <a:bodyPr>
                <a:normAutofit/>
              </a:bodyPr>
              <a:lstStyle/>
              <a:p>
                <a:pPr marL="0" indent="0">
                  <a:buNone/>
                </a:pPr>
                <a:r>
                  <a:rPr lang="en-US" sz="1000" b="1" dirty="0">
                    <a:latin typeface="+mj-lt"/>
                  </a:rPr>
                  <a:t>Channel Attention Mechanism</a:t>
                </a:r>
              </a:p>
              <a:p>
                <a:pPr marL="0" indent="0">
                  <a:buNone/>
                </a:pPr>
                <a:r>
                  <a:rPr lang="en-US" sz="1000" dirty="0">
                    <a:latin typeface="+mj-lt"/>
                  </a:rPr>
                  <a:t>Focus on </a:t>
                </a:r>
                <a:r>
                  <a:rPr lang="en-US" sz="1000" b="1" dirty="0">
                    <a:latin typeface="+mj-lt"/>
                  </a:rPr>
                  <a:t>important feature channels</a:t>
                </a:r>
                <a:r>
                  <a:rPr lang="en-US" sz="1000" dirty="0">
                    <a:latin typeface="+mj-lt"/>
                  </a:rPr>
                  <a:t>.</a:t>
                </a:r>
              </a:p>
              <a:p>
                <a:pPr>
                  <a:buClrTx/>
                  <a:buFont typeface="Wingdings" panose="05000000000000000000" pitchFamily="2" charset="2"/>
                  <a:buChar char="q"/>
                </a:pPr>
                <a:r>
                  <a:rPr lang="en-US" sz="1000" dirty="0">
                    <a:latin typeface="+mj-lt"/>
                  </a:rPr>
                  <a:t>Applies </a:t>
                </a:r>
                <a:r>
                  <a:rPr lang="en-US" sz="1000" b="1" dirty="0">
                    <a:latin typeface="+mj-lt"/>
                  </a:rPr>
                  <a:t>MaxPool</a:t>
                </a:r>
                <a:r>
                  <a:rPr lang="en-US" sz="1000" dirty="0">
                    <a:latin typeface="+mj-lt"/>
                  </a:rPr>
                  <a:t> and </a:t>
                </a:r>
                <a:r>
                  <a:rPr lang="en-US" sz="1000" b="1" dirty="0">
                    <a:latin typeface="+mj-lt"/>
                  </a:rPr>
                  <a:t>AvgPool</a:t>
                </a:r>
                <a:r>
                  <a:rPr lang="en-US" sz="1000" dirty="0">
                    <a:latin typeface="+mj-lt"/>
                  </a:rPr>
                  <a:t> to the input feature map independently.</a:t>
                </a:r>
              </a:p>
              <a:p>
                <a:pPr>
                  <a:buClrTx/>
                  <a:buFont typeface="Wingdings" panose="05000000000000000000" pitchFamily="2" charset="2"/>
                  <a:buChar char="q"/>
                </a:pPr>
                <a:r>
                  <a:rPr lang="en-US" sz="1000" dirty="0">
                    <a:latin typeface="+mj-lt"/>
                  </a:rPr>
                  <a:t>Pooled features pass through a </a:t>
                </a:r>
                <a:r>
                  <a:rPr lang="en-US" sz="1000" b="1" dirty="0">
                    <a:latin typeface="+mj-lt"/>
                  </a:rPr>
                  <a:t>shared MLP </a:t>
                </a:r>
                <a:r>
                  <a:rPr lang="en-US" sz="1000" dirty="0">
                    <a:latin typeface="+mj-lt"/>
                  </a:rPr>
                  <a:t>(Multi-Layer Perceptron).</a:t>
                </a:r>
              </a:p>
              <a:p>
                <a:pPr>
                  <a:buClrTx/>
                  <a:buFont typeface="Wingdings" panose="05000000000000000000" pitchFamily="2" charset="2"/>
                  <a:buChar char="q"/>
                </a:pPr>
                <a:r>
                  <a:rPr lang="en-US" sz="1000" dirty="0">
                    <a:latin typeface="+mj-lt"/>
                  </a:rPr>
                  <a:t>Combines outputs via element-wise addition and passes through a sigmoid function to generate channel attention (</a:t>
                </a:r>
                <a14:m>
                  <m:oMath xmlns:m="http://schemas.openxmlformats.org/officeDocument/2006/math">
                    <m:sSub>
                      <m:sSubPr>
                        <m:ctrlPr>
                          <a:rPr lang="en-US" sz="1000" b="0" i="1" smtClean="0">
                            <a:latin typeface="Cambria Math" panose="02040503050406030204" pitchFamily="18" charset="0"/>
                          </a:rPr>
                        </m:ctrlPr>
                      </m:sSubPr>
                      <m:e>
                        <m:r>
                          <a:rPr lang="en-US" sz="1000" b="0" i="1" smtClean="0">
                            <a:latin typeface="Cambria Math" panose="02040503050406030204" pitchFamily="18" charset="0"/>
                          </a:rPr>
                          <m:t>𝑀</m:t>
                        </m:r>
                      </m:e>
                      <m:sub>
                        <m:r>
                          <a:rPr lang="en-US" sz="1000" b="0" i="1" smtClean="0">
                            <a:latin typeface="Cambria Math" panose="02040503050406030204" pitchFamily="18" charset="0"/>
                          </a:rPr>
                          <m:t>𝐶</m:t>
                        </m:r>
                      </m:sub>
                    </m:sSub>
                  </m:oMath>
                </a14:m>
                <a:r>
                  <a:rPr lang="en-US" sz="1000" dirty="0">
                    <a:latin typeface="+mj-lt"/>
                  </a:rPr>
                  <a:t>​ )</a:t>
                </a:r>
              </a:p>
              <a:p>
                <a:pPr marL="0" indent="0">
                  <a:buClrTx/>
                  <a:buNone/>
                </a:pPr>
                <a:r>
                  <a:rPr lang="en-US" sz="1000" b="1" dirty="0">
                    <a:latin typeface="+mj-lt"/>
                  </a:rPr>
                  <a:t>Highlights significant channels while suppressing less important ones</a:t>
                </a:r>
              </a:p>
              <a:p>
                <a:endParaRPr lang="en-IL" sz="1000" dirty="0">
                  <a:latin typeface="+mj-lt"/>
                </a:endParaRPr>
              </a:p>
            </p:txBody>
          </p:sp>
        </mc:Choice>
        <mc:Fallback xmlns="">
          <p:sp>
            <p:nvSpPr>
              <p:cNvPr id="3" name="Content Placeholder 2">
                <a:extLst>
                  <a:ext uri="{FF2B5EF4-FFF2-40B4-BE49-F238E27FC236}">
                    <a16:creationId xmlns:a16="http://schemas.microsoft.com/office/drawing/2014/main" id="{BC705D24-98F5-6D13-A48B-BADB7F1074BE}"/>
                  </a:ext>
                </a:extLst>
              </p:cNvPr>
              <p:cNvSpPr>
                <a:spLocks noGrp="1" noRot="1" noChangeAspect="1" noMove="1" noResize="1" noEditPoints="1" noAdjustHandles="1" noChangeArrowheads="1" noChangeShapeType="1" noTextEdit="1"/>
              </p:cNvSpPr>
              <p:nvPr>
                <p:ph idx="1"/>
              </p:nvPr>
            </p:nvSpPr>
            <p:spPr>
              <a:xfrm>
                <a:off x="6177012" y="3364813"/>
                <a:ext cx="5595620" cy="2111833"/>
              </a:xfrm>
              <a:blipFill>
                <a:blip r:embed="rId3"/>
                <a:stretch>
                  <a:fillRect l="-1416"/>
                </a:stretch>
              </a:blipFill>
            </p:spPr>
            <p:txBody>
              <a:bodyPr/>
              <a:lstStyle/>
              <a:p>
                <a:r>
                  <a:rPr lang="en-IL">
                    <a:noFill/>
                  </a:rPr>
                  <a:t> </a:t>
                </a:r>
              </a:p>
            </p:txBody>
          </p:sp>
        </mc:Fallback>
      </mc:AlternateContent>
      <p:sp>
        <p:nvSpPr>
          <p:cNvPr id="23" name="Rectangle 22">
            <a:extLst>
              <a:ext uri="{FF2B5EF4-FFF2-40B4-BE49-F238E27FC236}">
                <a16:creationId xmlns:a16="http://schemas.microsoft.com/office/drawing/2014/main" id="{82BCDE19-2810-4337-9C49-8589C42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pic>
        <p:nvPicPr>
          <p:cNvPr id="4" name="Picture 3">
            <a:extLst>
              <a:ext uri="{FF2B5EF4-FFF2-40B4-BE49-F238E27FC236}">
                <a16:creationId xmlns:a16="http://schemas.microsoft.com/office/drawing/2014/main" id="{66B0E2A9-5EDB-B228-A8C5-778F4F94DD3C}"/>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62792" y="2005402"/>
            <a:ext cx="3957320" cy="1355725"/>
          </a:xfrm>
          <a:prstGeom prst="rect">
            <a:avLst/>
          </a:prstGeom>
          <a:noFill/>
          <a:ln>
            <a:noFill/>
          </a:ln>
        </p:spPr>
      </p:pic>
      <p:pic>
        <p:nvPicPr>
          <p:cNvPr id="8" name="Picture 7" descr="A diagram of a channel&#10;&#10;Description automatically generated">
            <a:extLst>
              <a:ext uri="{FF2B5EF4-FFF2-40B4-BE49-F238E27FC236}">
                <a16:creationId xmlns:a16="http://schemas.microsoft.com/office/drawing/2014/main" id="{69324317-F125-09B5-B43F-7D279F9F6445}"/>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082904" y="1971280"/>
            <a:ext cx="5234585" cy="1346206"/>
          </a:xfrm>
          <a:prstGeom prst="rect">
            <a:avLst/>
          </a:prstGeom>
          <a:noFill/>
          <a:ln>
            <a:noFill/>
          </a:ln>
        </p:spPr>
      </p:pic>
      <mc:AlternateContent xmlns:mc="http://schemas.openxmlformats.org/markup-compatibility/2006" xmlns:a14="http://schemas.microsoft.com/office/drawing/2010/main">
        <mc:Choice Requires="a14">
          <p:sp>
            <p:nvSpPr>
              <p:cNvPr id="10" name="Content Placeholder 2">
                <a:extLst>
                  <a:ext uri="{FF2B5EF4-FFF2-40B4-BE49-F238E27FC236}">
                    <a16:creationId xmlns:a16="http://schemas.microsoft.com/office/drawing/2014/main" id="{86E47107-1554-5C00-5E2B-9400CB6602B2}"/>
                  </a:ext>
                </a:extLst>
              </p:cNvPr>
              <p:cNvSpPr txBox="1">
                <a:spLocks/>
              </p:cNvSpPr>
              <p:nvPr/>
            </p:nvSpPr>
            <p:spPr>
              <a:xfrm>
                <a:off x="1086733" y="3368682"/>
                <a:ext cx="4996171" cy="2138236"/>
              </a:xfrm>
              <a:prstGeom prst="rect">
                <a:avLst/>
              </a:prstGeom>
            </p:spPr>
            <p:txBody>
              <a:bodyPr vert="horz" lIns="0" tIns="45720" rIns="0" bIns="45720" rtlCol="0">
                <a:normAutofit/>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Font typeface="Calibri" panose="020F0502020204030204" pitchFamily="34" charset="0"/>
                  <a:buNone/>
                </a:pPr>
                <a:r>
                  <a:rPr lang="en-US" sz="1000" b="1" dirty="0">
                    <a:latin typeface="+mj-lt"/>
                  </a:rPr>
                  <a:t>Spatial Attention Mechanism</a:t>
                </a:r>
              </a:p>
              <a:p>
                <a:pPr marL="0" indent="0">
                  <a:buFont typeface="Calibri" panose="020F0502020204030204" pitchFamily="34" charset="0"/>
                  <a:buNone/>
                </a:pPr>
                <a:r>
                  <a:rPr lang="en-US" sz="1000" dirty="0">
                    <a:latin typeface="+mj-lt"/>
                  </a:rPr>
                  <a:t>Focus on </a:t>
                </a:r>
                <a:r>
                  <a:rPr lang="en-US" sz="1000" b="1" dirty="0">
                    <a:latin typeface="+mj-lt"/>
                  </a:rPr>
                  <a:t>important spatial regions </a:t>
                </a:r>
                <a:r>
                  <a:rPr lang="en-US" sz="1000" dirty="0">
                    <a:latin typeface="+mj-lt"/>
                  </a:rPr>
                  <a:t>in the feature map.</a:t>
                </a:r>
              </a:p>
              <a:p>
                <a:pPr>
                  <a:buClrTx/>
                  <a:buFont typeface="Wingdings" panose="05000000000000000000" pitchFamily="2" charset="2"/>
                  <a:buChar char="q"/>
                </a:pPr>
                <a:r>
                  <a:rPr lang="en-US" sz="1000" dirty="0">
                    <a:latin typeface="+mj-lt"/>
                  </a:rPr>
                  <a:t>Combines </a:t>
                </a:r>
                <a:r>
                  <a:rPr lang="en-US" sz="1000" b="1" dirty="0">
                    <a:latin typeface="+mj-lt"/>
                  </a:rPr>
                  <a:t>MaxPool</a:t>
                </a:r>
                <a:r>
                  <a:rPr lang="en-US" sz="1000" dirty="0">
                    <a:latin typeface="+mj-lt"/>
                  </a:rPr>
                  <a:t> and </a:t>
                </a:r>
                <a:r>
                  <a:rPr lang="en-US" sz="1000" b="1" dirty="0">
                    <a:latin typeface="+mj-lt"/>
                  </a:rPr>
                  <a:t>AvgPool</a:t>
                </a:r>
                <a:r>
                  <a:rPr lang="en-US" sz="1000" dirty="0">
                    <a:latin typeface="+mj-lt"/>
                  </a:rPr>
                  <a:t> across channels to form a 2D descriptor.</a:t>
                </a:r>
              </a:p>
              <a:p>
                <a:pPr>
                  <a:buClrTx/>
                  <a:buFont typeface="Wingdings" panose="05000000000000000000" pitchFamily="2" charset="2"/>
                  <a:buChar char="q"/>
                </a:pPr>
                <a:r>
                  <a:rPr lang="en-US" sz="1000" dirty="0">
                    <a:latin typeface="+mj-lt"/>
                  </a:rPr>
                  <a:t>Passes the combined output through a convolutional layer.</a:t>
                </a:r>
              </a:p>
              <a:p>
                <a:pPr>
                  <a:buClrTx/>
                  <a:buFont typeface="Wingdings" panose="05000000000000000000" pitchFamily="2" charset="2"/>
                  <a:buChar char="q"/>
                </a:pPr>
                <a:r>
                  <a:rPr lang="en-US" sz="1000" dirty="0">
                    <a:latin typeface="+mj-lt"/>
                  </a:rPr>
                  <a:t>Applies a sigmoid function to generate spatial attention (</a:t>
                </a:r>
                <a14:m>
                  <m:oMath xmlns:m="http://schemas.openxmlformats.org/officeDocument/2006/math">
                    <m:sSub>
                      <m:sSubPr>
                        <m:ctrlPr>
                          <a:rPr lang="en-US" sz="1000" b="0" i="1" smtClean="0">
                            <a:latin typeface="Cambria Math" panose="02040503050406030204" pitchFamily="18" charset="0"/>
                          </a:rPr>
                        </m:ctrlPr>
                      </m:sSubPr>
                      <m:e>
                        <m:r>
                          <a:rPr lang="en-US" sz="1000" b="0" i="1" smtClean="0">
                            <a:latin typeface="Cambria Math" panose="02040503050406030204" pitchFamily="18" charset="0"/>
                          </a:rPr>
                          <m:t>𝑀</m:t>
                        </m:r>
                      </m:e>
                      <m:sub>
                        <m:r>
                          <a:rPr lang="en-US" sz="1000" b="0" i="1" smtClean="0">
                            <a:latin typeface="Cambria Math" panose="02040503050406030204" pitchFamily="18" charset="0"/>
                          </a:rPr>
                          <m:t>𝑆</m:t>
                        </m:r>
                      </m:sub>
                    </m:sSub>
                  </m:oMath>
                </a14:m>
                <a:r>
                  <a:rPr lang="en-US" sz="1000" dirty="0">
                    <a:latin typeface="+mj-lt"/>
                  </a:rPr>
                  <a:t>)</a:t>
                </a:r>
              </a:p>
              <a:p>
                <a:pPr marL="0" indent="0">
                  <a:buClrTx/>
                  <a:buNone/>
                </a:pPr>
                <a:r>
                  <a:rPr lang="en-US" sz="1000" b="1" dirty="0">
                    <a:latin typeface="+mj-lt"/>
                  </a:rPr>
                  <a:t>Enhances spatially relevant areas in the input features.</a:t>
                </a:r>
                <a:endParaRPr lang="en-IL" sz="1000" b="1" dirty="0">
                  <a:latin typeface="+mj-lt"/>
                </a:endParaRPr>
              </a:p>
            </p:txBody>
          </p:sp>
        </mc:Choice>
        <mc:Fallback xmlns="">
          <p:sp>
            <p:nvSpPr>
              <p:cNvPr id="10" name="Content Placeholder 2">
                <a:extLst>
                  <a:ext uri="{FF2B5EF4-FFF2-40B4-BE49-F238E27FC236}">
                    <a16:creationId xmlns:a16="http://schemas.microsoft.com/office/drawing/2014/main" id="{86E47107-1554-5C00-5E2B-9400CB6602B2}"/>
                  </a:ext>
                </a:extLst>
              </p:cNvPr>
              <p:cNvSpPr txBox="1">
                <a:spLocks noRot="1" noChangeAspect="1" noMove="1" noResize="1" noEditPoints="1" noAdjustHandles="1" noChangeArrowheads="1" noChangeShapeType="1" noTextEdit="1"/>
              </p:cNvSpPr>
              <p:nvPr/>
            </p:nvSpPr>
            <p:spPr>
              <a:xfrm>
                <a:off x="1086733" y="3368682"/>
                <a:ext cx="4996171" cy="2138236"/>
              </a:xfrm>
              <a:prstGeom prst="rect">
                <a:avLst/>
              </a:prstGeom>
              <a:blipFill>
                <a:blip r:embed="rId6"/>
                <a:stretch>
                  <a:fillRect l="-1585"/>
                </a:stretch>
              </a:blipFill>
            </p:spPr>
            <p:txBody>
              <a:bodyPr/>
              <a:lstStyle/>
              <a:p>
                <a:r>
                  <a:rPr lang="en-IL">
                    <a:noFill/>
                  </a:rPr>
                  <a:t> </a:t>
                </a:r>
              </a:p>
            </p:txBody>
          </p:sp>
        </mc:Fallback>
      </mc:AlternateContent>
      <p:sp>
        <p:nvSpPr>
          <p:cNvPr id="12" name="Arrow: Chevron 11">
            <a:extLst>
              <a:ext uri="{FF2B5EF4-FFF2-40B4-BE49-F238E27FC236}">
                <a16:creationId xmlns:a16="http://schemas.microsoft.com/office/drawing/2014/main" id="{DC860716-0EF4-54A5-1482-99DF82AD380C}"/>
              </a:ext>
            </a:extLst>
          </p:cNvPr>
          <p:cNvSpPr/>
          <p:nvPr/>
        </p:nvSpPr>
        <p:spPr>
          <a:xfrm>
            <a:off x="265740" y="6427425"/>
            <a:ext cx="1360604"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Introduction</a:t>
            </a:r>
            <a:endParaRPr lang="en-IL" sz="1100" dirty="0">
              <a:solidFill>
                <a:schemeClr val="tx1"/>
              </a:solidFill>
            </a:endParaRPr>
          </a:p>
        </p:txBody>
      </p:sp>
      <p:sp>
        <p:nvSpPr>
          <p:cNvPr id="14" name="Arrow: Chevron 13">
            <a:extLst>
              <a:ext uri="{FF2B5EF4-FFF2-40B4-BE49-F238E27FC236}">
                <a16:creationId xmlns:a16="http://schemas.microsoft.com/office/drawing/2014/main" id="{0A74EEC0-ACE5-78A9-B6C2-EC0D99CF96D2}"/>
              </a:ext>
            </a:extLst>
          </p:cNvPr>
          <p:cNvSpPr/>
          <p:nvPr/>
        </p:nvSpPr>
        <p:spPr>
          <a:xfrm>
            <a:off x="1441637" y="6427423"/>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Solution</a:t>
            </a:r>
            <a:endParaRPr lang="en-IL" sz="1050" dirty="0">
              <a:solidFill>
                <a:schemeClr val="tx1"/>
              </a:solidFill>
            </a:endParaRPr>
          </a:p>
        </p:txBody>
      </p:sp>
      <p:sp>
        <p:nvSpPr>
          <p:cNvPr id="16" name="Arrow: Chevron 15">
            <a:extLst>
              <a:ext uri="{FF2B5EF4-FFF2-40B4-BE49-F238E27FC236}">
                <a16:creationId xmlns:a16="http://schemas.microsoft.com/office/drawing/2014/main" id="{03DBDB65-5E32-458A-A90D-4DE1017C7860}"/>
              </a:ext>
            </a:extLst>
          </p:cNvPr>
          <p:cNvSpPr/>
          <p:nvPr/>
        </p:nvSpPr>
        <p:spPr>
          <a:xfrm>
            <a:off x="2499995" y="6427423"/>
            <a:ext cx="114260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Sys’ Workflow</a:t>
            </a:r>
            <a:endParaRPr lang="en-IL" sz="1100" dirty="0">
              <a:solidFill>
                <a:schemeClr val="tx1"/>
              </a:solidFill>
            </a:endParaRPr>
          </a:p>
        </p:txBody>
      </p:sp>
      <p:sp>
        <p:nvSpPr>
          <p:cNvPr id="17" name="Arrow: Chevron 16">
            <a:extLst>
              <a:ext uri="{FF2B5EF4-FFF2-40B4-BE49-F238E27FC236}">
                <a16:creationId xmlns:a16="http://schemas.microsoft.com/office/drawing/2014/main" id="{D841CB25-BA0F-8CC1-3A06-54E1F5480A21}"/>
              </a:ext>
            </a:extLst>
          </p:cNvPr>
          <p:cNvSpPr/>
          <p:nvPr/>
        </p:nvSpPr>
        <p:spPr>
          <a:xfrm>
            <a:off x="3453873" y="6427422"/>
            <a:ext cx="125926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Face&amp;Eye Detection</a:t>
            </a:r>
            <a:endParaRPr lang="en-IL" sz="1100" dirty="0">
              <a:solidFill>
                <a:schemeClr val="tx1"/>
              </a:solidFill>
            </a:endParaRPr>
          </a:p>
        </p:txBody>
      </p:sp>
      <p:sp>
        <p:nvSpPr>
          <p:cNvPr id="18" name="Arrow: Chevron 17">
            <a:extLst>
              <a:ext uri="{FF2B5EF4-FFF2-40B4-BE49-F238E27FC236}">
                <a16:creationId xmlns:a16="http://schemas.microsoft.com/office/drawing/2014/main" id="{070F9391-B901-4373-ABF1-44A28A467DD1}"/>
              </a:ext>
            </a:extLst>
          </p:cNvPr>
          <p:cNvSpPr/>
          <p:nvPr/>
        </p:nvSpPr>
        <p:spPr>
          <a:xfrm>
            <a:off x="4524205" y="6427421"/>
            <a:ext cx="83898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DLib</a:t>
            </a:r>
            <a:endParaRPr lang="en-IL" sz="1100" dirty="0">
              <a:solidFill>
                <a:schemeClr val="tx1"/>
              </a:solidFill>
            </a:endParaRPr>
          </a:p>
        </p:txBody>
      </p:sp>
      <p:sp>
        <p:nvSpPr>
          <p:cNvPr id="20" name="Arrow: Chevron 19">
            <a:extLst>
              <a:ext uri="{FF2B5EF4-FFF2-40B4-BE49-F238E27FC236}">
                <a16:creationId xmlns:a16="http://schemas.microsoft.com/office/drawing/2014/main" id="{83B935B4-A118-39ED-196D-973636216F3A}"/>
              </a:ext>
            </a:extLst>
          </p:cNvPr>
          <p:cNvSpPr/>
          <p:nvPr/>
        </p:nvSpPr>
        <p:spPr>
          <a:xfrm>
            <a:off x="5174556" y="6427420"/>
            <a:ext cx="107219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Keras Models</a:t>
            </a:r>
            <a:endParaRPr lang="en-IL" sz="1100" dirty="0">
              <a:solidFill>
                <a:schemeClr val="tx1"/>
              </a:solidFill>
            </a:endParaRPr>
          </a:p>
        </p:txBody>
      </p:sp>
      <p:sp>
        <p:nvSpPr>
          <p:cNvPr id="22" name="Arrow: Chevron 21">
            <a:extLst>
              <a:ext uri="{FF2B5EF4-FFF2-40B4-BE49-F238E27FC236}">
                <a16:creationId xmlns:a16="http://schemas.microsoft.com/office/drawing/2014/main" id="{10D12078-1E59-94E5-2BF0-4CFAA2AEDCF3}"/>
              </a:ext>
            </a:extLst>
          </p:cNvPr>
          <p:cNvSpPr/>
          <p:nvPr/>
        </p:nvSpPr>
        <p:spPr>
          <a:xfrm>
            <a:off x="6054004" y="6427419"/>
            <a:ext cx="1182478"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DenseNet121</a:t>
            </a:r>
            <a:endParaRPr lang="en-IL" sz="1100" dirty="0">
              <a:solidFill>
                <a:schemeClr val="tx1"/>
              </a:solidFill>
            </a:endParaRPr>
          </a:p>
        </p:txBody>
      </p:sp>
      <p:sp>
        <p:nvSpPr>
          <p:cNvPr id="24" name="Arrow: Chevron 23">
            <a:extLst>
              <a:ext uri="{FF2B5EF4-FFF2-40B4-BE49-F238E27FC236}">
                <a16:creationId xmlns:a16="http://schemas.microsoft.com/office/drawing/2014/main" id="{04B341FA-AAE7-26CA-1B34-74C37AB02189}"/>
              </a:ext>
            </a:extLst>
          </p:cNvPr>
          <p:cNvSpPr/>
          <p:nvPr/>
        </p:nvSpPr>
        <p:spPr>
          <a:xfrm>
            <a:off x="7047012" y="6428350"/>
            <a:ext cx="1249052" cy="401075"/>
          </a:xfrm>
          <a:prstGeom prst="chevron">
            <a:avLst/>
          </a:prstGeom>
          <a:solidFill>
            <a:schemeClr val="accent5">
              <a:lumMod val="40000"/>
              <a:lumOff val="60000"/>
            </a:schemeClr>
          </a:solidFill>
          <a:ln>
            <a:noFill/>
          </a:ln>
          <a:scene3d>
            <a:camera prst="orthographicFront"/>
            <a:lightRig rig="threePt" dir="t"/>
          </a:scene3d>
          <a:sp3d>
            <a:bevelT prst="relaxedIns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Attention Mechanism</a:t>
            </a:r>
            <a:endParaRPr lang="en-IL" sz="1100" dirty="0">
              <a:solidFill>
                <a:schemeClr val="tx1"/>
              </a:solidFill>
            </a:endParaRPr>
          </a:p>
        </p:txBody>
      </p:sp>
      <p:sp>
        <p:nvSpPr>
          <p:cNvPr id="25" name="Arrow: Chevron 24">
            <a:extLst>
              <a:ext uri="{FF2B5EF4-FFF2-40B4-BE49-F238E27FC236}">
                <a16:creationId xmlns:a16="http://schemas.microsoft.com/office/drawing/2014/main" id="{CAB38FF7-B75F-AD82-FE46-A074A002D66F}"/>
              </a:ext>
            </a:extLst>
          </p:cNvPr>
          <p:cNvSpPr/>
          <p:nvPr/>
        </p:nvSpPr>
        <p:spPr>
          <a:xfrm>
            <a:off x="8100401" y="6427418"/>
            <a:ext cx="1359135"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Architecture</a:t>
            </a:r>
            <a:endParaRPr lang="en-IL" sz="1050" dirty="0">
              <a:solidFill>
                <a:schemeClr val="tx1"/>
              </a:solidFill>
            </a:endParaRPr>
          </a:p>
        </p:txBody>
      </p:sp>
      <p:sp>
        <p:nvSpPr>
          <p:cNvPr id="26" name="Arrow: Chevron 25">
            <a:extLst>
              <a:ext uri="{FF2B5EF4-FFF2-40B4-BE49-F238E27FC236}">
                <a16:creationId xmlns:a16="http://schemas.microsoft.com/office/drawing/2014/main" id="{DF7796AA-CD23-1F5A-DE18-AAF61ED8CD94}"/>
              </a:ext>
            </a:extLst>
          </p:cNvPr>
          <p:cNvSpPr/>
          <p:nvPr/>
        </p:nvSpPr>
        <p:spPr>
          <a:xfrm>
            <a:off x="9263588" y="6427418"/>
            <a:ext cx="1227693"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Expected Challenges</a:t>
            </a:r>
            <a:endParaRPr lang="en-IL" sz="1100" dirty="0">
              <a:solidFill>
                <a:schemeClr val="tx1"/>
              </a:solidFill>
            </a:endParaRPr>
          </a:p>
        </p:txBody>
      </p:sp>
      <p:sp>
        <p:nvSpPr>
          <p:cNvPr id="27" name="Arrow: Chevron 26">
            <a:extLst>
              <a:ext uri="{FF2B5EF4-FFF2-40B4-BE49-F238E27FC236}">
                <a16:creationId xmlns:a16="http://schemas.microsoft.com/office/drawing/2014/main" id="{C2DE1829-CDA4-4CDF-281F-4BD37720B7B9}"/>
              </a:ext>
            </a:extLst>
          </p:cNvPr>
          <p:cNvSpPr/>
          <p:nvPr/>
        </p:nvSpPr>
        <p:spPr>
          <a:xfrm>
            <a:off x="10302292" y="6426572"/>
            <a:ext cx="122773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Evaluation Plan</a:t>
            </a:r>
            <a:endParaRPr lang="en-IL" sz="1100" dirty="0">
              <a:solidFill>
                <a:schemeClr val="tx1"/>
              </a:solidFill>
            </a:endParaRPr>
          </a:p>
        </p:txBody>
      </p:sp>
      <p:sp>
        <p:nvSpPr>
          <p:cNvPr id="28" name="Arrow: Chevron 27">
            <a:extLst>
              <a:ext uri="{FF2B5EF4-FFF2-40B4-BE49-F238E27FC236}">
                <a16:creationId xmlns:a16="http://schemas.microsoft.com/office/drawing/2014/main" id="{740F4718-EEB9-5275-02CC-DAD39126BF2F}"/>
              </a:ext>
            </a:extLst>
          </p:cNvPr>
          <p:cNvSpPr/>
          <p:nvPr/>
        </p:nvSpPr>
        <p:spPr>
          <a:xfrm>
            <a:off x="11347587" y="6425726"/>
            <a:ext cx="83898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GUI</a:t>
            </a:r>
            <a:endParaRPr lang="en-IL" sz="1200" dirty="0">
              <a:solidFill>
                <a:schemeClr val="tx1"/>
              </a:solidFill>
            </a:endParaRPr>
          </a:p>
        </p:txBody>
      </p:sp>
      <p:sp>
        <p:nvSpPr>
          <p:cNvPr id="29" name="TextBox 28">
            <a:extLst>
              <a:ext uri="{FF2B5EF4-FFF2-40B4-BE49-F238E27FC236}">
                <a16:creationId xmlns:a16="http://schemas.microsoft.com/office/drawing/2014/main" id="{CAF038A1-B028-AF17-5CD8-6F28F3E16154}"/>
              </a:ext>
            </a:extLst>
          </p:cNvPr>
          <p:cNvSpPr txBox="1"/>
          <p:nvPr/>
        </p:nvSpPr>
        <p:spPr>
          <a:xfrm>
            <a:off x="1086733" y="1595602"/>
            <a:ext cx="10270174" cy="307777"/>
          </a:xfrm>
          <a:prstGeom prst="rect">
            <a:avLst/>
          </a:prstGeom>
          <a:noFill/>
        </p:spPr>
        <p:txBody>
          <a:bodyPr wrap="square" rtlCol="0">
            <a:spAutoFit/>
          </a:bodyPr>
          <a:lstStyle/>
          <a:p>
            <a:r>
              <a:rPr lang="en-US" sz="1400" dirty="0">
                <a:latin typeface="+mj-lt"/>
              </a:rPr>
              <a:t>Channel attention focuses on “</a:t>
            </a:r>
            <a:r>
              <a:rPr lang="en-US" sz="1400" b="1" dirty="0">
                <a:latin typeface="+mj-lt"/>
              </a:rPr>
              <a:t>what</a:t>
            </a:r>
            <a:r>
              <a:rPr lang="en-US" sz="1400" dirty="0">
                <a:latin typeface="+mj-lt"/>
              </a:rPr>
              <a:t>” is important (channels), while spatial attention focuses on “</a:t>
            </a:r>
            <a:r>
              <a:rPr lang="en-US" sz="1400" b="1" dirty="0">
                <a:latin typeface="+mj-lt"/>
              </a:rPr>
              <a:t>where</a:t>
            </a:r>
            <a:r>
              <a:rPr lang="en-US" sz="1400" dirty="0">
                <a:latin typeface="+mj-lt"/>
              </a:rPr>
              <a:t>” it is important (spatial regions).</a:t>
            </a:r>
            <a:endParaRPr lang="en-IL" sz="1400" dirty="0">
              <a:latin typeface="+mj-lt"/>
            </a:endParaRPr>
          </a:p>
        </p:txBody>
      </p:sp>
      <p:sp>
        <p:nvSpPr>
          <p:cNvPr id="30" name="TextBox 29">
            <a:extLst>
              <a:ext uri="{FF2B5EF4-FFF2-40B4-BE49-F238E27FC236}">
                <a16:creationId xmlns:a16="http://schemas.microsoft.com/office/drawing/2014/main" id="{A16CBC20-0771-0C99-E8ED-0A92DDEDC96D}"/>
              </a:ext>
            </a:extLst>
          </p:cNvPr>
          <p:cNvSpPr txBox="1"/>
          <p:nvPr/>
        </p:nvSpPr>
        <p:spPr>
          <a:xfrm>
            <a:off x="-16436" y="6456986"/>
            <a:ext cx="478111" cy="338554"/>
          </a:xfrm>
          <a:prstGeom prst="rect">
            <a:avLst/>
          </a:prstGeom>
          <a:noFill/>
          <a:ln>
            <a:noFill/>
          </a:ln>
        </p:spPr>
        <p:txBody>
          <a:bodyPr wrap="square" rtlCol="0">
            <a:spAutoFit/>
          </a:bodyPr>
          <a:lstStyle/>
          <a:p>
            <a:r>
              <a:rPr lang="en-US" sz="1600" dirty="0">
                <a:solidFill>
                  <a:schemeClr val="bg1"/>
                </a:solidFill>
                <a:latin typeface="+mj-lt"/>
              </a:rPr>
              <a:t>15</a:t>
            </a:r>
            <a:endParaRPr lang="en-IL" sz="1600" dirty="0">
              <a:solidFill>
                <a:schemeClr val="bg1"/>
              </a:solidFill>
              <a:latin typeface="+mj-lt"/>
            </a:endParaRPr>
          </a:p>
        </p:txBody>
      </p:sp>
      <p:pic>
        <p:nvPicPr>
          <p:cNvPr id="6" name="Picture 5">
            <a:extLst>
              <a:ext uri="{FF2B5EF4-FFF2-40B4-BE49-F238E27FC236}">
                <a16:creationId xmlns:a16="http://schemas.microsoft.com/office/drawing/2014/main" id="{9D1CB14B-89FC-3E77-55EE-2B8B93AB0A90}"/>
              </a:ext>
            </a:extLst>
          </p:cNvPr>
          <p:cNvPicPr>
            <a:picLocks noChangeAspect="1"/>
          </p:cNvPicPr>
          <p:nvPr/>
        </p:nvPicPr>
        <p:blipFill>
          <a:blip r:embed="rId7"/>
          <a:stretch>
            <a:fillRect/>
          </a:stretch>
        </p:blipFill>
        <p:spPr>
          <a:xfrm>
            <a:off x="3933684" y="5403845"/>
            <a:ext cx="3553940" cy="902514"/>
          </a:xfrm>
          <a:prstGeom prst="rect">
            <a:avLst/>
          </a:prstGeom>
        </p:spPr>
      </p:pic>
    </p:spTree>
    <p:extLst>
      <p:ext uri="{BB962C8B-B14F-4D97-AF65-F5344CB8AC3E}">
        <p14:creationId xmlns:p14="http://schemas.microsoft.com/office/powerpoint/2010/main" val="18421277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cxnSp>
        <p:nvCxnSpPr>
          <p:cNvPr id="12" name="Straight Connector 11">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548B4202-DCD5-4F8C-B481-743A989A9D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840E21-A008-971A-4136-D93B98954672}"/>
              </a:ext>
            </a:extLst>
          </p:cNvPr>
          <p:cNvSpPr>
            <a:spLocks noGrp="1"/>
          </p:cNvSpPr>
          <p:nvPr>
            <p:ph type="title"/>
          </p:nvPr>
        </p:nvSpPr>
        <p:spPr>
          <a:xfrm>
            <a:off x="641463" y="4561211"/>
            <a:ext cx="10909073" cy="957902"/>
          </a:xfrm>
        </p:spPr>
        <p:txBody>
          <a:bodyPr vert="horz" lIns="91440" tIns="45720" rIns="91440" bIns="45720" rtlCol="0" anchor="b">
            <a:normAutofit/>
          </a:bodyPr>
          <a:lstStyle/>
          <a:p>
            <a:r>
              <a:rPr lang="en-US" sz="6000">
                <a:solidFill>
                  <a:schemeClr val="tx1">
                    <a:lumMod val="85000"/>
                    <a:lumOff val="15000"/>
                  </a:schemeClr>
                </a:solidFill>
              </a:rPr>
              <a:t>Architecture</a:t>
            </a:r>
          </a:p>
        </p:txBody>
      </p:sp>
      <p:pic>
        <p:nvPicPr>
          <p:cNvPr id="5" name="Picture 4" descr="A person's face identification&#10;&#10;Description automatically generated">
            <a:extLst>
              <a:ext uri="{FF2B5EF4-FFF2-40B4-BE49-F238E27FC236}">
                <a16:creationId xmlns:a16="http://schemas.microsoft.com/office/drawing/2014/main" id="{8F63374F-C3C3-A700-A574-CE79D3096F5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auto">
          <a:xfrm>
            <a:off x="6096000" y="923515"/>
            <a:ext cx="5849309" cy="3290236"/>
          </a:xfrm>
          <a:prstGeom prst="rect">
            <a:avLst/>
          </a:prstGeom>
          <a:noFill/>
        </p:spPr>
      </p:pic>
      <p:pic>
        <p:nvPicPr>
          <p:cNvPr id="4" name="Picture 3" descr="A diagram of a diagram&#10;&#10;Description automatically generated with medium confidence">
            <a:extLst>
              <a:ext uri="{FF2B5EF4-FFF2-40B4-BE49-F238E27FC236}">
                <a16:creationId xmlns:a16="http://schemas.microsoft.com/office/drawing/2014/main" id="{86EA5049-7EF9-0CC9-E65F-14C73CE440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auto">
          <a:xfrm>
            <a:off x="148336" y="1447931"/>
            <a:ext cx="5830550" cy="2346796"/>
          </a:xfrm>
          <a:prstGeom prst="rect">
            <a:avLst/>
          </a:prstGeom>
          <a:noFill/>
        </p:spPr>
      </p:pic>
      <p:cxnSp>
        <p:nvCxnSpPr>
          <p:cNvPr id="16" name="Straight Connector 15">
            <a:extLst>
              <a:ext uri="{FF2B5EF4-FFF2-40B4-BE49-F238E27FC236}">
                <a16:creationId xmlns:a16="http://schemas.microsoft.com/office/drawing/2014/main" id="{F7F57F6B-E621-4E40-A34D-2FE12902AA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086" y="5645296"/>
            <a:ext cx="10515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8EE702CF-91CE-4661-ACBF-3C8160D1B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sp>
        <p:nvSpPr>
          <p:cNvPr id="6" name="Arrow: Chevron 5">
            <a:extLst>
              <a:ext uri="{FF2B5EF4-FFF2-40B4-BE49-F238E27FC236}">
                <a16:creationId xmlns:a16="http://schemas.microsoft.com/office/drawing/2014/main" id="{06698160-A9F5-EB89-592E-15022226B78E}"/>
              </a:ext>
            </a:extLst>
          </p:cNvPr>
          <p:cNvSpPr/>
          <p:nvPr/>
        </p:nvSpPr>
        <p:spPr>
          <a:xfrm>
            <a:off x="265740" y="6427425"/>
            <a:ext cx="1360604"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Introduction</a:t>
            </a:r>
            <a:endParaRPr lang="en-IL" sz="1100" dirty="0">
              <a:solidFill>
                <a:schemeClr val="tx1"/>
              </a:solidFill>
            </a:endParaRPr>
          </a:p>
        </p:txBody>
      </p:sp>
      <p:sp>
        <p:nvSpPr>
          <p:cNvPr id="7" name="Arrow: Chevron 6">
            <a:extLst>
              <a:ext uri="{FF2B5EF4-FFF2-40B4-BE49-F238E27FC236}">
                <a16:creationId xmlns:a16="http://schemas.microsoft.com/office/drawing/2014/main" id="{47170727-EAD8-D8FC-1E5C-0E9592E54C26}"/>
              </a:ext>
            </a:extLst>
          </p:cNvPr>
          <p:cNvSpPr/>
          <p:nvPr/>
        </p:nvSpPr>
        <p:spPr>
          <a:xfrm>
            <a:off x="1441637" y="6427423"/>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Solution</a:t>
            </a:r>
            <a:endParaRPr lang="en-IL" sz="1050" dirty="0">
              <a:solidFill>
                <a:schemeClr val="tx1"/>
              </a:solidFill>
            </a:endParaRPr>
          </a:p>
        </p:txBody>
      </p:sp>
      <p:sp>
        <p:nvSpPr>
          <p:cNvPr id="8" name="Arrow: Chevron 7">
            <a:extLst>
              <a:ext uri="{FF2B5EF4-FFF2-40B4-BE49-F238E27FC236}">
                <a16:creationId xmlns:a16="http://schemas.microsoft.com/office/drawing/2014/main" id="{BC1C74A0-9694-F878-22B4-8FB339E8A3B8}"/>
              </a:ext>
            </a:extLst>
          </p:cNvPr>
          <p:cNvSpPr/>
          <p:nvPr/>
        </p:nvSpPr>
        <p:spPr>
          <a:xfrm>
            <a:off x="2499995" y="6427423"/>
            <a:ext cx="114260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Sys’ Workflow</a:t>
            </a:r>
            <a:endParaRPr lang="en-IL" sz="1100" dirty="0">
              <a:solidFill>
                <a:schemeClr val="tx1"/>
              </a:solidFill>
            </a:endParaRPr>
          </a:p>
        </p:txBody>
      </p:sp>
      <p:sp>
        <p:nvSpPr>
          <p:cNvPr id="9" name="Arrow: Chevron 8">
            <a:extLst>
              <a:ext uri="{FF2B5EF4-FFF2-40B4-BE49-F238E27FC236}">
                <a16:creationId xmlns:a16="http://schemas.microsoft.com/office/drawing/2014/main" id="{3C0157F4-A848-6771-AB50-0565160A83B2}"/>
              </a:ext>
            </a:extLst>
          </p:cNvPr>
          <p:cNvSpPr/>
          <p:nvPr/>
        </p:nvSpPr>
        <p:spPr>
          <a:xfrm>
            <a:off x="3453873" y="6427422"/>
            <a:ext cx="125926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Face&amp;Eye Detection</a:t>
            </a:r>
            <a:endParaRPr lang="en-IL" sz="1100" dirty="0">
              <a:solidFill>
                <a:schemeClr val="tx1"/>
              </a:solidFill>
            </a:endParaRPr>
          </a:p>
        </p:txBody>
      </p:sp>
      <p:sp>
        <p:nvSpPr>
          <p:cNvPr id="11" name="Arrow: Chevron 10">
            <a:extLst>
              <a:ext uri="{FF2B5EF4-FFF2-40B4-BE49-F238E27FC236}">
                <a16:creationId xmlns:a16="http://schemas.microsoft.com/office/drawing/2014/main" id="{F46CF291-F191-D8F0-9FAA-315F2FB7E3CA}"/>
              </a:ext>
            </a:extLst>
          </p:cNvPr>
          <p:cNvSpPr/>
          <p:nvPr/>
        </p:nvSpPr>
        <p:spPr>
          <a:xfrm>
            <a:off x="4524205" y="6427421"/>
            <a:ext cx="83898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DLib</a:t>
            </a:r>
            <a:endParaRPr lang="en-IL" sz="1100" dirty="0">
              <a:solidFill>
                <a:schemeClr val="tx1"/>
              </a:solidFill>
            </a:endParaRPr>
          </a:p>
        </p:txBody>
      </p:sp>
      <p:sp>
        <p:nvSpPr>
          <p:cNvPr id="13" name="Arrow: Chevron 12">
            <a:extLst>
              <a:ext uri="{FF2B5EF4-FFF2-40B4-BE49-F238E27FC236}">
                <a16:creationId xmlns:a16="http://schemas.microsoft.com/office/drawing/2014/main" id="{CDA5EA5A-E5CB-4C71-2D09-377C62EBD26C}"/>
              </a:ext>
            </a:extLst>
          </p:cNvPr>
          <p:cNvSpPr/>
          <p:nvPr/>
        </p:nvSpPr>
        <p:spPr>
          <a:xfrm>
            <a:off x="5174556" y="6427420"/>
            <a:ext cx="107219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Keras Models</a:t>
            </a:r>
            <a:endParaRPr lang="en-IL" sz="1100" dirty="0">
              <a:solidFill>
                <a:schemeClr val="tx1"/>
              </a:solidFill>
            </a:endParaRPr>
          </a:p>
        </p:txBody>
      </p:sp>
      <p:sp>
        <p:nvSpPr>
          <p:cNvPr id="15" name="Arrow: Chevron 14">
            <a:extLst>
              <a:ext uri="{FF2B5EF4-FFF2-40B4-BE49-F238E27FC236}">
                <a16:creationId xmlns:a16="http://schemas.microsoft.com/office/drawing/2014/main" id="{96BDC2A9-CD8E-DE7B-3829-D5E18100FA18}"/>
              </a:ext>
            </a:extLst>
          </p:cNvPr>
          <p:cNvSpPr/>
          <p:nvPr/>
        </p:nvSpPr>
        <p:spPr>
          <a:xfrm>
            <a:off x="6054004" y="6427419"/>
            <a:ext cx="1182478"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DenseNet121</a:t>
            </a:r>
            <a:endParaRPr lang="en-IL" sz="1100" dirty="0">
              <a:solidFill>
                <a:schemeClr val="tx1"/>
              </a:solidFill>
            </a:endParaRPr>
          </a:p>
        </p:txBody>
      </p:sp>
      <p:sp>
        <p:nvSpPr>
          <p:cNvPr id="17" name="Arrow: Chevron 16">
            <a:extLst>
              <a:ext uri="{FF2B5EF4-FFF2-40B4-BE49-F238E27FC236}">
                <a16:creationId xmlns:a16="http://schemas.microsoft.com/office/drawing/2014/main" id="{3F8FE000-11DB-2D7B-DEB7-E138387E7A83}"/>
              </a:ext>
            </a:extLst>
          </p:cNvPr>
          <p:cNvSpPr/>
          <p:nvPr/>
        </p:nvSpPr>
        <p:spPr>
          <a:xfrm>
            <a:off x="7047012" y="6428350"/>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Attention Mechanism</a:t>
            </a:r>
            <a:endParaRPr lang="en-IL" sz="1100" dirty="0">
              <a:solidFill>
                <a:schemeClr val="tx1"/>
              </a:solidFill>
            </a:endParaRPr>
          </a:p>
        </p:txBody>
      </p:sp>
      <p:sp>
        <p:nvSpPr>
          <p:cNvPr id="19" name="Arrow: Chevron 18">
            <a:extLst>
              <a:ext uri="{FF2B5EF4-FFF2-40B4-BE49-F238E27FC236}">
                <a16:creationId xmlns:a16="http://schemas.microsoft.com/office/drawing/2014/main" id="{839AB914-4D99-236E-B8B3-E6D7E18BD1AE}"/>
              </a:ext>
            </a:extLst>
          </p:cNvPr>
          <p:cNvSpPr/>
          <p:nvPr/>
        </p:nvSpPr>
        <p:spPr>
          <a:xfrm>
            <a:off x="8100401" y="6427418"/>
            <a:ext cx="1359135" cy="401075"/>
          </a:xfrm>
          <a:prstGeom prst="chevron">
            <a:avLst/>
          </a:prstGeom>
          <a:solidFill>
            <a:schemeClr val="accent5">
              <a:lumMod val="40000"/>
              <a:lumOff val="60000"/>
            </a:schemeClr>
          </a:solidFill>
          <a:ln>
            <a:noFill/>
          </a:ln>
          <a:scene3d>
            <a:camera prst="orthographicFront"/>
            <a:lightRig rig="threePt" dir="t"/>
          </a:scene3d>
          <a:sp3d>
            <a:bevelT prst="relaxedIns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Architecture</a:t>
            </a:r>
            <a:endParaRPr lang="en-IL" sz="1050" dirty="0">
              <a:solidFill>
                <a:schemeClr val="tx1"/>
              </a:solidFill>
            </a:endParaRPr>
          </a:p>
        </p:txBody>
      </p:sp>
      <p:sp>
        <p:nvSpPr>
          <p:cNvPr id="20" name="Arrow: Chevron 19">
            <a:extLst>
              <a:ext uri="{FF2B5EF4-FFF2-40B4-BE49-F238E27FC236}">
                <a16:creationId xmlns:a16="http://schemas.microsoft.com/office/drawing/2014/main" id="{3CD1C1BF-2076-9799-2E0A-280AEC50F33C}"/>
              </a:ext>
            </a:extLst>
          </p:cNvPr>
          <p:cNvSpPr/>
          <p:nvPr/>
        </p:nvSpPr>
        <p:spPr>
          <a:xfrm>
            <a:off x="9263588" y="6427418"/>
            <a:ext cx="1227693"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Expected Challenges</a:t>
            </a:r>
            <a:endParaRPr lang="en-IL" sz="1100" dirty="0">
              <a:solidFill>
                <a:schemeClr val="tx1"/>
              </a:solidFill>
            </a:endParaRPr>
          </a:p>
        </p:txBody>
      </p:sp>
      <p:sp>
        <p:nvSpPr>
          <p:cNvPr id="21" name="Arrow: Chevron 20">
            <a:extLst>
              <a:ext uri="{FF2B5EF4-FFF2-40B4-BE49-F238E27FC236}">
                <a16:creationId xmlns:a16="http://schemas.microsoft.com/office/drawing/2014/main" id="{E21CCB3B-B5D2-2A20-6F7B-90902D02184F}"/>
              </a:ext>
            </a:extLst>
          </p:cNvPr>
          <p:cNvSpPr/>
          <p:nvPr/>
        </p:nvSpPr>
        <p:spPr>
          <a:xfrm>
            <a:off x="10302292" y="6426572"/>
            <a:ext cx="122773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Evaluation Plan</a:t>
            </a:r>
            <a:endParaRPr lang="en-IL" sz="1100" dirty="0">
              <a:solidFill>
                <a:schemeClr val="tx1"/>
              </a:solidFill>
            </a:endParaRPr>
          </a:p>
        </p:txBody>
      </p:sp>
      <p:sp>
        <p:nvSpPr>
          <p:cNvPr id="22" name="Arrow: Chevron 21">
            <a:extLst>
              <a:ext uri="{FF2B5EF4-FFF2-40B4-BE49-F238E27FC236}">
                <a16:creationId xmlns:a16="http://schemas.microsoft.com/office/drawing/2014/main" id="{E179B8A1-D388-5DB8-2ED9-2615ED9AD9F9}"/>
              </a:ext>
            </a:extLst>
          </p:cNvPr>
          <p:cNvSpPr/>
          <p:nvPr/>
        </p:nvSpPr>
        <p:spPr>
          <a:xfrm>
            <a:off x="11347587" y="6425726"/>
            <a:ext cx="83898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GUI</a:t>
            </a:r>
            <a:endParaRPr lang="en-IL" sz="1200" dirty="0">
              <a:solidFill>
                <a:schemeClr val="tx1"/>
              </a:solidFill>
            </a:endParaRPr>
          </a:p>
        </p:txBody>
      </p:sp>
      <p:sp>
        <p:nvSpPr>
          <p:cNvPr id="23" name="TextBox 22">
            <a:extLst>
              <a:ext uri="{FF2B5EF4-FFF2-40B4-BE49-F238E27FC236}">
                <a16:creationId xmlns:a16="http://schemas.microsoft.com/office/drawing/2014/main" id="{D43EEBA0-7AE5-69A6-8B5C-38E3C87515A7}"/>
              </a:ext>
            </a:extLst>
          </p:cNvPr>
          <p:cNvSpPr txBox="1"/>
          <p:nvPr/>
        </p:nvSpPr>
        <p:spPr>
          <a:xfrm>
            <a:off x="-16436" y="6456986"/>
            <a:ext cx="478111" cy="338554"/>
          </a:xfrm>
          <a:prstGeom prst="rect">
            <a:avLst/>
          </a:prstGeom>
          <a:noFill/>
          <a:ln>
            <a:noFill/>
          </a:ln>
        </p:spPr>
        <p:txBody>
          <a:bodyPr wrap="square" rtlCol="0">
            <a:spAutoFit/>
          </a:bodyPr>
          <a:lstStyle/>
          <a:p>
            <a:r>
              <a:rPr lang="en-US" sz="1600" dirty="0">
                <a:solidFill>
                  <a:schemeClr val="bg1"/>
                </a:solidFill>
                <a:latin typeface="+mj-lt"/>
              </a:rPr>
              <a:t>16</a:t>
            </a:r>
            <a:endParaRPr lang="en-IL" sz="1600" dirty="0">
              <a:solidFill>
                <a:schemeClr val="bg1"/>
              </a:solidFill>
              <a:latin typeface="+mj-lt"/>
            </a:endParaRPr>
          </a:p>
        </p:txBody>
      </p:sp>
      <p:sp>
        <p:nvSpPr>
          <p:cNvPr id="24" name="TextBox 23">
            <a:extLst>
              <a:ext uri="{FF2B5EF4-FFF2-40B4-BE49-F238E27FC236}">
                <a16:creationId xmlns:a16="http://schemas.microsoft.com/office/drawing/2014/main" id="{8A658841-B932-3539-BF06-7F06B301D2A9}"/>
              </a:ext>
            </a:extLst>
          </p:cNvPr>
          <p:cNvSpPr txBox="1"/>
          <p:nvPr/>
        </p:nvSpPr>
        <p:spPr>
          <a:xfrm>
            <a:off x="2022589" y="1310767"/>
            <a:ext cx="3095625" cy="338554"/>
          </a:xfrm>
          <a:prstGeom prst="rect">
            <a:avLst/>
          </a:prstGeom>
          <a:noFill/>
        </p:spPr>
        <p:txBody>
          <a:bodyPr wrap="square" rtlCol="0">
            <a:spAutoFit/>
          </a:bodyPr>
          <a:lstStyle/>
          <a:p>
            <a:r>
              <a:rPr lang="en-US" sz="1600" dirty="0">
                <a:latin typeface="+mj-lt"/>
              </a:rPr>
              <a:t>EyeNet Model Architecture</a:t>
            </a:r>
            <a:endParaRPr lang="en-IL" sz="1600" dirty="0">
              <a:latin typeface="+mj-lt"/>
            </a:endParaRPr>
          </a:p>
        </p:txBody>
      </p:sp>
      <p:sp>
        <p:nvSpPr>
          <p:cNvPr id="25" name="TextBox 24">
            <a:extLst>
              <a:ext uri="{FF2B5EF4-FFF2-40B4-BE49-F238E27FC236}">
                <a16:creationId xmlns:a16="http://schemas.microsoft.com/office/drawing/2014/main" id="{52879175-12E0-90B0-8F11-AE06844E1EF0}"/>
              </a:ext>
            </a:extLst>
          </p:cNvPr>
          <p:cNvSpPr txBox="1"/>
          <p:nvPr/>
        </p:nvSpPr>
        <p:spPr>
          <a:xfrm>
            <a:off x="8329621" y="1349868"/>
            <a:ext cx="3095625" cy="338554"/>
          </a:xfrm>
          <a:prstGeom prst="rect">
            <a:avLst/>
          </a:prstGeom>
          <a:noFill/>
        </p:spPr>
        <p:txBody>
          <a:bodyPr wrap="square" rtlCol="0">
            <a:spAutoFit/>
          </a:bodyPr>
          <a:lstStyle/>
          <a:p>
            <a:r>
              <a:rPr lang="en-US" sz="1600" dirty="0">
                <a:latin typeface="+mj-lt"/>
              </a:rPr>
              <a:t>EyeNet Application Architecture</a:t>
            </a:r>
            <a:endParaRPr lang="en-IL" sz="1600" dirty="0">
              <a:latin typeface="+mj-lt"/>
            </a:endParaRPr>
          </a:p>
        </p:txBody>
      </p:sp>
    </p:spTree>
    <p:extLst>
      <p:ext uri="{BB962C8B-B14F-4D97-AF65-F5344CB8AC3E}">
        <p14:creationId xmlns:p14="http://schemas.microsoft.com/office/powerpoint/2010/main" val="35466611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cxnSp>
        <p:nvCxnSpPr>
          <p:cNvPr id="21" name="Straight Connector 20">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3" name="Rectangle 22">
            <a:extLst>
              <a:ext uri="{FF2B5EF4-FFF2-40B4-BE49-F238E27FC236}">
                <a16:creationId xmlns:a16="http://schemas.microsoft.com/office/drawing/2014/main" id="{33428ACC-71EC-4171-9527-10983BA6B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24">
            <a:extLst>
              <a:ext uri="{FF2B5EF4-FFF2-40B4-BE49-F238E27FC236}">
                <a16:creationId xmlns:a16="http://schemas.microsoft.com/office/drawing/2014/main" id="{BA22713B-ABB6-4391-97F9-0449A2B9B6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209305" y="4294754"/>
            <a:ext cx="32004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8D4480B4-953D-41FA-9052-09AB3A026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sp>
        <p:nvSpPr>
          <p:cNvPr id="53" name="Rectangle 52">
            <a:extLst>
              <a:ext uri="{FF2B5EF4-FFF2-40B4-BE49-F238E27FC236}">
                <a16:creationId xmlns:a16="http://schemas.microsoft.com/office/drawing/2014/main" id="{A0285305-07EB-F61E-7F08-ACDDCC5EDFD6}"/>
              </a:ext>
            </a:extLst>
          </p:cNvPr>
          <p:cNvSpPr/>
          <p:nvPr/>
        </p:nvSpPr>
        <p:spPr>
          <a:xfrm>
            <a:off x="8209305" y="4200525"/>
            <a:ext cx="3287370" cy="20002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54" name="Oval 53">
            <a:extLst>
              <a:ext uri="{FF2B5EF4-FFF2-40B4-BE49-F238E27FC236}">
                <a16:creationId xmlns:a16="http://schemas.microsoft.com/office/drawing/2014/main" id="{69EDA35C-B64E-CD1D-1438-A031F369761B}"/>
              </a:ext>
            </a:extLst>
          </p:cNvPr>
          <p:cNvSpPr/>
          <p:nvPr/>
        </p:nvSpPr>
        <p:spPr>
          <a:xfrm flipH="1">
            <a:off x="-3788301" y="-428626"/>
            <a:ext cx="8858250" cy="6825085"/>
          </a:xfrm>
          <a:prstGeom prst="ellipse">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a:effectLst>
            <a:outerShdw blurRad="76200" dir="18900000" sy="23000" kx="-1200000" algn="bl" rotWithShape="0">
              <a:prstClr val="black">
                <a:alpha val="20000"/>
              </a:prstClr>
            </a:outerShdw>
          </a:effectLst>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sp>
        <p:nvSpPr>
          <p:cNvPr id="55" name="Oval 54">
            <a:extLst>
              <a:ext uri="{FF2B5EF4-FFF2-40B4-BE49-F238E27FC236}">
                <a16:creationId xmlns:a16="http://schemas.microsoft.com/office/drawing/2014/main" id="{D576AC56-3521-031B-49B7-9E043446F62A}"/>
              </a:ext>
            </a:extLst>
          </p:cNvPr>
          <p:cNvSpPr/>
          <p:nvPr/>
        </p:nvSpPr>
        <p:spPr>
          <a:xfrm flipH="1">
            <a:off x="-3555479" y="-219071"/>
            <a:ext cx="9208407" cy="6589638"/>
          </a:xfrm>
          <a:prstGeom prst="ellipse">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dirty="0"/>
          </a:p>
        </p:txBody>
      </p:sp>
      <p:sp>
        <p:nvSpPr>
          <p:cNvPr id="56" name="Oval 55">
            <a:extLst>
              <a:ext uri="{FF2B5EF4-FFF2-40B4-BE49-F238E27FC236}">
                <a16:creationId xmlns:a16="http://schemas.microsoft.com/office/drawing/2014/main" id="{4FEF6B49-34FD-166E-A2CC-0BD1571101DC}"/>
              </a:ext>
            </a:extLst>
          </p:cNvPr>
          <p:cNvSpPr/>
          <p:nvPr/>
        </p:nvSpPr>
        <p:spPr>
          <a:xfrm>
            <a:off x="5469266" y="3734694"/>
            <a:ext cx="214068" cy="194820"/>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57" name="Oval 56">
            <a:extLst>
              <a:ext uri="{FF2B5EF4-FFF2-40B4-BE49-F238E27FC236}">
                <a16:creationId xmlns:a16="http://schemas.microsoft.com/office/drawing/2014/main" id="{C34E9616-7A5F-09A6-EF92-D8D8E50366A9}"/>
              </a:ext>
            </a:extLst>
          </p:cNvPr>
          <p:cNvSpPr/>
          <p:nvPr/>
        </p:nvSpPr>
        <p:spPr>
          <a:xfrm>
            <a:off x="5137059" y="755373"/>
            <a:ext cx="697854" cy="578391"/>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dirty="0"/>
          </a:p>
        </p:txBody>
      </p:sp>
      <p:sp>
        <p:nvSpPr>
          <p:cNvPr id="58" name="Oval 57">
            <a:extLst>
              <a:ext uri="{FF2B5EF4-FFF2-40B4-BE49-F238E27FC236}">
                <a16:creationId xmlns:a16="http://schemas.microsoft.com/office/drawing/2014/main" id="{22CDC450-9034-E760-E865-C6517E732078}"/>
              </a:ext>
            </a:extLst>
          </p:cNvPr>
          <p:cNvSpPr/>
          <p:nvPr/>
        </p:nvSpPr>
        <p:spPr>
          <a:xfrm>
            <a:off x="5191179" y="793484"/>
            <a:ext cx="609396" cy="506770"/>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mj-lt"/>
              </a:rPr>
              <a:t>1</a:t>
            </a:r>
            <a:endParaRPr lang="en-IL" sz="2400" dirty="0">
              <a:latin typeface="+mj-lt"/>
            </a:endParaRPr>
          </a:p>
        </p:txBody>
      </p:sp>
      <p:sp>
        <p:nvSpPr>
          <p:cNvPr id="59" name="Oval 58">
            <a:extLst>
              <a:ext uri="{FF2B5EF4-FFF2-40B4-BE49-F238E27FC236}">
                <a16:creationId xmlns:a16="http://schemas.microsoft.com/office/drawing/2014/main" id="{4688F739-0AA1-762C-2789-77C569E22870}"/>
              </a:ext>
            </a:extLst>
          </p:cNvPr>
          <p:cNvSpPr/>
          <p:nvPr/>
        </p:nvSpPr>
        <p:spPr>
          <a:xfrm>
            <a:off x="5794613" y="2088478"/>
            <a:ext cx="682079" cy="578391"/>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dirty="0"/>
          </a:p>
        </p:txBody>
      </p:sp>
      <p:sp>
        <p:nvSpPr>
          <p:cNvPr id="60" name="Oval 59">
            <a:extLst>
              <a:ext uri="{FF2B5EF4-FFF2-40B4-BE49-F238E27FC236}">
                <a16:creationId xmlns:a16="http://schemas.microsoft.com/office/drawing/2014/main" id="{980561FD-EFBC-EBB7-DD94-53350C7C388F}"/>
              </a:ext>
            </a:extLst>
          </p:cNvPr>
          <p:cNvSpPr/>
          <p:nvPr/>
        </p:nvSpPr>
        <p:spPr>
          <a:xfrm>
            <a:off x="5839209" y="2126589"/>
            <a:ext cx="595620" cy="506770"/>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mj-lt"/>
              </a:rPr>
              <a:t>2</a:t>
            </a:r>
            <a:endParaRPr lang="en-IL" sz="2400" dirty="0">
              <a:latin typeface="+mj-lt"/>
            </a:endParaRPr>
          </a:p>
        </p:txBody>
      </p:sp>
      <p:sp>
        <p:nvSpPr>
          <p:cNvPr id="61" name="Oval 60">
            <a:extLst>
              <a:ext uri="{FF2B5EF4-FFF2-40B4-BE49-F238E27FC236}">
                <a16:creationId xmlns:a16="http://schemas.microsoft.com/office/drawing/2014/main" id="{656645AF-23AD-343E-4FB0-71364CFF80BB}"/>
              </a:ext>
            </a:extLst>
          </p:cNvPr>
          <p:cNvSpPr/>
          <p:nvPr/>
        </p:nvSpPr>
        <p:spPr>
          <a:xfrm>
            <a:off x="5739791" y="3597684"/>
            <a:ext cx="717950" cy="578391"/>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dirty="0"/>
          </a:p>
        </p:txBody>
      </p:sp>
      <p:sp>
        <p:nvSpPr>
          <p:cNvPr id="62" name="Oval 61">
            <a:extLst>
              <a:ext uri="{FF2B5EF4-FFF2-40B4-BE49-F238E27FC236}">
                <a16:creationId xmlns:a16="http://schemas.microsoft.com/office/drawing/2014/main" id="{412F92A5-A65A-B2C9-3431-C4FE75F56D33}"/>
              </a:ext>
            </a:extLst>
          </p:cNvPr>
          <p:cNvSpPr/>
          <p:nvPr/>
        </p:nvSpPr>
        <p:spPr>
          <a:xfrm>
            <a:off x="5784386" y="3635795"/>
            <a:ext cx="626944" cy="506770"/>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mj-lt"/>
              </a:rPr>
              <a:t>3</a:t>
            </a:r>
            <a:endParaRPr lang="en-IL" sz="2400" dirty="0">
              <a:latin typeface="+mj-lt"/>
            </a:endParaRPr>
          </a:p>
        </p:txBody>
      </p:sp>
      <p:sp>
        <p:nvSpPr>
          <p:cNvPr id="63" name="Oval 62">
            <a:extLst>
              <a:ext uri="{FF2B5EF4-FFF2-40B4-BE49-F238E27FC236}">
                <a16:creationId xmlns:a16="http://schemas.microsoft.com/office/drawing/2014/main" id="{6303E75E-1760-1E9B-46A6-BD3C8AB42DB7}"/>
              </a:ext>
            </a:extLst>
          </p:cNvPr>
          <p:cNvSpPr/>
          <p:nvPr/>
        </p:nvSpPr>
        <p:spPr>
          <a:xfrm>
            <a:off x="4816877" y="4879410"/>
            <a:ext cx="772052" cy="578391"/>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dirty="0"/>
          </a:p>
        </p:txBody>
      </p:sp>
      <p:sp>
        <p:nvSpPr>
          <p:cNvPr id="64" name="Oval 63">
            <a:extLst>
              <a:ext uri="{FF2B5EF4-FFF2-40B4-BE49-F238E27FC236}">
                <a16:creationId xmlns:a16="http://schemas.microsoft.com/office/drawing/2014/main" id="{D86CF221-8620-A9FE-D131-485852BBBE33}"/>
              </a:ext>
            </a:extLst>
          </p:cNvPr>
          <p:cNvSpPr/>
          <p:nvPr/>
        </p:nvSpPr>
        <p:spPr>
          <a:xfrm>
            <a:off x="4870997" y="4917521"/>
            <a:ext cx="674189" cy="506770"/>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mj-lt"/>
              </a:rPr>
              <a:t>4</a:t>
            </a:r>
            <a:endParaRPr lang="en-IL" sz="2400" dirty="0">
              <a:latin typeface="+mj-lt"/>
            </a:endParaRPr>
          </a:p>
        </p:txBody>
      </p:sp>
      <p:sp>
        <p:nvSpPr>
          <p:cNvPr id="65" name="TextBox 64">
            <a:extLst>
              <a:ext uri="{FF2B5EF4-FFF2-40B4-BE49-F238E27FC236}">
                <a16:creationId xmlns:a16="http://schemas.microsoft.com/office/drawing/2014/main" id="{E419FB39-261B-474C-6BEC-6CCAEF42A30F}"/>
              </a:ext>
            </a:extLst>
          </p:cNvPr>
          <p:cNvSpPr txBox="1"/>
          <p:nvPr/>
        </p:nvSpPr>
        <p:spPr>
          <a:xfrm>
            <a:off x="5943370" y="744784"/>
            <a:ext cx="4181475" cy="646331"/>
          </a:xfrm>
          <a:prstGeom prst="rect">
            <a:avLst/>
          </a:prstGeom>
          <a:noFill/>
        </p:spPr>
        <p:txBody>
          <a:bodyPr wrap="square" rtlCol="0">
            <a:spAutoFit/>
          </a:bodyPr>
          <a:lstStyle/>
          <a:p>
            <a:r>
              <a:rPr lang="en-US" b="1" dirty="0">
                <a:latin typeface="+mj-lt"/>
              </a:rPr>
              <a:t>Proper diagnosis and treatment of image disturbances (blur, lighting conditions)</a:t>
            </a:r>
            <a:endParaRPr lang="en-IL" b="1" dirty="0">
              <a:latin typeface="+mj-lt"/>
            </a:endParaRPr>
          </a:p>
        </p:txBody>
      </p:sp>
      <p:sp>
        <p:nvSpPr>
          <p:cNvPr id="66" name="TextBox 65">
            <a:extLst>
              <a:ext uri="{FF2B5EF4-FFF2-40B4-BE49-F238E27FC236}">
                <a16:creationId xmlns:a16="http://schemas.microsoft.com/office/drawing/2014/main" id="{E9A18816-BADE-D4E9-2C46-B90FBF0408A6}"/>
              </a:ext>
            </a:extLst>
          </p:cNvPr>
          <p:cNvSpPr txBox="1"/>
          <p:nvPr/>
        </p:nvSpPr>
        <p:spPr>
          <a:xfrm>
            <a:off x="6540708" y="2060029"/>
            <a:ext cx="4181475" cy="646331"/>
          </a:xfrm>
          <a:prstGeom prst="rect">
            <a:avLst/>
          </a:prstGeom>
          <a:noFill/>
        </p:spPr>
        <p:txBody>
          <a:bodyPr wrap="square" rtlCol="0">
            <a:spAutoFit/>
          </a:bodyPr>
          <a:lstStyle/>
          <a:p>
            <a:r>
              <a:rPr lang="en-US" b="1" dirty="0">
                <a:latin typeface="+mj-lt"/>
              </a:rPr>
              <a:t>Building a reliable application with a user-friendly interface</a:t>
            </a:r>
            <a:endParaRPr lang="en-IL" b="1" dirty="0">
              <a:latin typeface="+mj-lt"/>
            </a:endParaRPr>
          </a:p>
        </p:txBody>
      </p:sp>
      <p:sp>
        <p:nvSpPr>
          <p:cNvPr id="67" name="TextBox 66">
            <a:extLst>
              <a:ext uri="{FF2B5EF4-FFF2-40B4-BE49-F238E27FC236}">
                <a16:creationId xmlns:a16="http://schemas.microsoft.com/office/drawing/2014/main" id="{0F1F00F4-FBF6-8F41-97CC-1275DA402D2E}"/>
              </a:ext>
            </a:extLst>
          </p:cNvPr>
          <p:cNvSpPr txBox="1"/>
          <p:nvPr/>
        </p:nvSpPr>
        <p:spPr>
          <a:xfrm>
            <a:off x="6540708" y="3574792"/>
            <a:ext cx="3682065" cy="646331"/>
          </a:xfrm>
          <a:prstGeom prst="rect">
            <a:avLst/>
          </a:prstGeom>
          <a:noFill/>
        </p:spPr>
        <p:txBody>
          <a:bodyPr wrap="square" rtlCol="0">
            <a:spAutoFit/>
          </a:bodyPr>
          <a:lstStyle/>
          <a:p>
            <a:r>
              <a:rPr lang="en-US" b="1" dirty="0">
                <a:latin typeface="+mj-lt"/>
              </a:rPr>
              <a:t>Achieving high accuracy across diverse data inputs.</a:t>
            </a:r>
            <a:endParaRPr lang="en-IL" b="1" dirty="0">
              <a:latin typeface="+mj-lt"/>
            </a:endParaRPr>
          </a:p>
        </p:txBody>
      </p:sp>
      <p:sp>
        <p:nvSpPr>
          <p:cNvPr id="68" name="TextBox 67">
            <a:extLst>
              <a:ext uri="{FF2B5EF4-FFF2-40B4-BE49-F238E27FC236}">
                <a16:creationId xmlns:a16="http://schemas.microsoft.com/office/drawing/2014/main" id="{AF78787C-CB67-CB30-C938-5F8DA8C5A6D6}"/>
              </a:ext>
            </a:extLst>
          </p:cNvPr>
          <p:cNvSpPr txBox="1"/>
          <p:nvPr/>
        </p:nvSpPr>
        <p:spPr>
          <a:xfrm>
            <a:off x="5737342" y="4819918"/>
            <a:ext cx="4279940" cy="646331"/>
          </a:xfrm>
          <a:prstGeom prst="rect">
            <a:avLst/>
          </a:prstGeom>
          <a:noFill/>
        </p:spPr>
        <p:txBody>
          <a:bodyPr wrap="square" rtlCol="0">
            <a:spAutoFit/>
          </a:bodyPr>
          <a:lstStyle/>
          <a:p>
            <a:r>
              <a:rPr lang="en-US" b="1" dirty="0">
                <a:latin typeface="+mj-lt"/>
              </a:rPr>
              <a:t>Compatibility with different devices and different image qualities</a:t>
            </a:r>
            <a:endParaRPr lang="en-IL" b="1" dirty="0">
              <a:latin typeface="+mj-lt"/>
            </a:endParaRPr>
          </a:p>
        </p:txBody>
      </p:sp>
      <p:sp>
        <p:nvSpPr>
          <p:cNvPr id="69" name="Title 1">
            <a:extLst>
              <a:ext uri="{FF2B5EF4-FFF2-40B4-BE49-F238E27FC236}">
                <a16:creationId xmlns:a16="http://schemas.microsoft.com/office/drawing/2014/main" id="{1F9EE36E-01CE-D8AB-FCD8-1D404E2E82C2}"/>
              </a:ext>
            </a:extLst>
          </p:cNvPr>
          <p:cNvSpPr txBox="1">
            <a:spLocks/>
          </p:cNvSpPr>
          <p:nvPr/>
        </p:nvSpPr>
        <p:spPr>
          <a:xfrm>
            <a:off x="1478808" y="2163468"/>
            <a:ext cx="3333243" cy="1551457"/>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a:lstStyle>
          <a:p>
            <a:r>
              <a:rPr lang="en-US" sz="5400" dirty="0">
                <a:solidFill>
                  <a:schemeClr val="bg1"/>
                </a:solidFill>
              </a:rPr>
              <a:t>Expected Challenges</a:t>
            </a:r>
          </a:p>
        </p:txBody>
      </p:sp>
      <p:sp>
        <p:nvSpPr>
          <p:cNvPr id="70" name="Oval 69">
            <a:extLst>
              <a:ext uri="{FF2B5EF4-FFF2-40B4-BE49-F238E27FC236}">
                <a16:creationId xmlns:a16="http://schemas.microsoft.com/office/drawing/2014/main" id="{F6D86DBB-275C-CCD9-C366-14D3E7F329CA}"/>
              </a:ext>
            </a:extLst>
          </p:cNvPr>
          <p:cNvSpPr/>
          <p:nvPr/>
        </p:nvSpPr>
        <p:spPr>
          <a:xfrm>
            <a:off x="5495809" y="2354367"/>
            <a:ext cx="214068" cy="194820"/>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71" name="Oval 70">
            <a:extLst>
              <a:ext uri="{FF2B5EF4-FFF2-40B4-BE49-F238E27FC236}">
                <a16:creationId xmlns:a16="http://schemas.microsoft.com/office/drawing/2014/main" id="{08B3269A-697C-63C1-DB9D-4F59E6D2D768}"/>
              </a:ext>
            </a:extLst>
          </p:cNvPr>
          <p:cNvSpPr/>
          <p:nvPr/>
        </p:nvSpPr>
        <p:spPr>
          <a:xfrm>
            <a:off x="4749636" y="1074969"/>
            <a:ext cx="214068" cy="194820"/>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72" name="Oval 71">
            <a:extLst>
              <a:ext uri="{FF2B5EF4-FFF2-40B4-BE49-F238E27FC236}">
                <a16:creationId xmlns:a16="http://schemas.microsoft.com/office/drawing/2014/main" id="{12911732-07A0-96B6-B419-2496F0DA108E}"/>
              </a:ext>
            </a:extLst>
          </p:cNvPr>
          <p:cNvSpPr/>
          <p:nvPr/>
        </p:nvSpPr>
        <p:spPr>
          <a:xfrm>
            <a:off x="4547612" y="5045674"/>
            <a:ext cx="214068" cy="194820"/>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73" name="Arrow: Chevron 72">
            <a:extLst>
              <a:ext uri="{FF2B5EF4-FFF2-40B4-BE49-F238E27FC236}">
                <a16:creationId xmlns:a16="http://schemas.microsoft.com/office/drawing/2014/main" id="{98143015-5D48-12F5-E1E9-8D749E20C278}"/>
              </a:ext>
            </a:extLst>
          </p:cNvPr>
          <p:cNvSpPr/>
          <p:nvPr/>
        </p:nvSpPr>
        <p:spPr>
          <a:xfrm>
            <a:off x="266288" y="6426697"/>
            <a:ext cx="1360604"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Introduction</a:t>
            </a:r>
            <a:endParaRPr lang="en-IL" sz="1100" dirty="0">
              <a:solidFill>
                <a:schemeClr val="tx1"/>
              </a:solidFill>
            </a:endParaRPr>
          </a:p>
        </p:txBody>
      </p:sp>
      <p:sp>
        <p:nvSpPr>
          <p:cNvPr id="74" name="Arrow: Chevron 73">
            <a:extLst>
              <a:ext uri="{FF2B5EF4-FFF2-40B4-BE49-F238E27FC236}">
                <a16:creationId xmlns:a16="http://schemas.microsoft.com/office/drawing/2014/main" id="{6C789A23-5397-C0B8-4661-6E84E06E3D84}"/>
              </a:ext>
            </a:extLst>
          </p:cNvPr>
          <p:cNvSpPr/>
          <p:nvPr/>
        </p:nvSpPr>
        <p:spPr>
          <a:xfrm>
            <a:off x="1442185" y="6426695"/>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Solution</a:t>
            </a:r>
            <a:endParaRPr lang="en-IL" sz="1050" dirty="0">
              <a:solidFill>
                <a:schemeClr val="tx1"/>
              </a:solidFill>
            </a:endParaRPr>
          </a:p>
        </p:txBody>
      </p:sp>
      <p:sp>
        <p:nvSpPr>
          <p:cNvPr id="75" name="Arrow: Chevron 74">
            <a:extLst>
              <a:ext uri="{FF2B5EF4-FFF2-40B4-BE49-F238E27FC236}">
                <a16:creationId xmlns:a16="http://schemas.microsoft.com/office/drawing/2014/main" id="{D9F71444-D502-1D36-E1C5-14B950AD3FC2}"/>
              </a:ext>
            </a:extLst>
          </p:cNvPr>
          <p:cNvSpPr/>
          <p:nvPr/>
        </p:nvSpPr>
        <p:spPr>
          <a:xfrm>
            <a:off x="2500543" y="6426695"/>
            <a:ext cx="114260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Sys’ Workflow</a:t>
            </a:r>
            <a:endParaRPr lang="en-IL" sz="1100" dirty="0">
              <a:solidFill>
                <a:schemeClr val="tx1"/>
              </a:solidFill>
            </a:endParaRPr>
          </a:p>
        </p:txBody>
      </p:sp>
      <p:sp>
        <p:nvSpPr>
          <p:cNvPr id="76" name="Arrow: Chevron 75">
            <a:extLst>
              <a:ext uri="{FF2B5EF4-FFF2-40B4-BE49-F238E27FC236}">
                <a16:creationId xmlns:a16="http://schemas.microsoft.com/office/drawing/2014/main" id="{778A229E-67BB-187D-CB23-065615A0CFE7}"/>
              </a:ext>
            </a:extLst>
          </p:cNvPr>
          <p:cNvSpPr/>
          <p:nvPr/>
        </p:nvSpPr>
        <p:spPr>
          <a:xfrm>
            <a:off x="3454421" y="6426694"/>
            <a:ext cx="125926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Face&amp;Eye Detection</a:t>
            </a:r>
            <a:endParaRPr lang="en-IL" sz="1100" dirty="0">
              <a:solidFill>
                <a:schemeClr val="tx1"/>
              </a:solidFill>
            </a:endParaRPr>
          </a:p>
        </p:txBody>
      </p:sp>
      <p:sp>
        <p:nvSpPr>
          <p:cNvPr id="77" name="Arrow: Chevron 76">
            <a:extLst>
              <a:ext uri="{FF2B5EF4-FFF2-40B4-BE49-F238E27FC236}">
                <a16:creationId xmlns:a16="http://schemas.microsoft.com/office/drawing/2014/main" id="{1427C67C-94BD-ECFE-0189-4F0D2BF618F7}"/>
              </a:ext>
            </a:extLst>
          </p:cNvPr>
          <p:cNvSpPr/>
          <p:nvPr/>
        </p:nvSpPr>
        <p:spPr>
          <a:xfrm>
            <a:off x="4524753" y="6426693"/>
            <a:ext cx="83898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DLib</a:t>
            </a:r>
            <a:endParaRPr lang="en-IL" sz="1100" dirty="0">
              <a:solidFill>
                <a:schemeClr val="tx1"/>
              </a:solidFill>
            </a:endParaRPr>
          </a:p>
        </p:txBody>
      </p:sp>
      <p:sp>
        <p:nvSpPr>
          <p:cNvPr id="78" name="Arrow: Chevron 77">
            <a:extLst>
              <a:ext uri="{FF2B5EF4-FFF2-40B4-BE49-F238E27FC236}">
                <a16:creationId xmlns:a16="http://schemas.microsoft.com/office/drawing/2014/main" id="{EC4B0394-C8FA-D076-E9B8-2F0E596A228E}"/>
              </a:ext>
            </a:extLst>
          </p:cNvPr>
          <p:cNvSpPr/>
          <p:nvPr/>
        </p:nvSpPr>
        <p:spPr>
          <a:xfrm>
            <a:off x="5175104" y="6426692"/>
            <a:ext cx="107219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Keras Models</a:t>
            </a:r>
            <a:endParaRPr lang="en-IL" sz="1100" dirty="0">
              <a:solidFill>
                <a:schemeClr val="tx1"/>
              </a:solidFill>
            </a:endParaRPr>
          </a:p>
        </p:txBody>
      </p:sp>
      <p:sp>
        <p:nvSpPr>
          <p:cNvPr id="79" name="Arrow: Chevron 78">
            <a:extLst>
              <a:ext uri="{FF2B5EF4-FFF2-40B4-BE49-F238E27FC236}">
                <a16:creationId xmlns:a16="http://schemas.microsoft.com/office/drawing/2014/main" id="{D48C6E63-DC1D-9301-1DBF-7633D5BD4E2A}"/>
              </a:ext>
            </a:extLst>
          </p:cNvPr>
          <p:cNvSpPr/>
          <p:nvPr/>
        </p:nvSpPr>
        <p:spPr>
          <a:xfrm>
            <a:off x="6054552" y="6426691"/>
            <a:ext cx="1182478"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DenseNet121</a:t>
            </a:r>
            <a:endParaRPr lang="en-IL" sz="1100" dirty="0">
              <a:solidFill>
                <a:schemeClr val="tx1"/>
              </a:solidFill>
            </a:endParaRPr>
          </a:p>
        </p:txBody>
      </p:sp>
      <p:sp>
        <p:nvSpPr>
          <p:cNvPr id="80" name="Arrow: Chevron 79">
            <a:extLst>
              <a:ext uri="{FF2B5EF4-FFF2-40B4-BE49-F238E27FC236}">
                <a16:creationId xmlns:a16="http://schemas.microsoft.com/office/drawing/2014/main" id="{883DDDA7-6076-0F81-E066-482E3724F949}"/>
              </a:ext>
            </a:extLst>
          </p:cNvPr>
          <p:cNvSpPr/>
          <p:nvPr/>
        </p:nvSpPr>
        <p:spPr>
          <a:xfrm>
            <a:off x="7047560" y="6427622"/>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Attention Mechanism</a:t>
            </a:r>
            <a:endParaRPr lang="en-IL" sz="1100" dirty="0">
              <a:solidFill>
                <a:schemeClr val="tx1"/>
              </a:solidFill>
            </a:endParaRPr>
          </a:p>
        </p:txBody>
      </p:sp>
      <p:sp>
        <p:nvSpPr>
          <p:cNvPr id="81" name="Arrow: Chevron 80">
            <a:extLst>
              <a:ext uri="{FF2B5EF4-FFF2-40B4-BE49-F238E27FC236}">
                <a16:creationId xmlns:a16="http://schemas.microsoft.com/office/drawing/2014/main" id="{476A7D94-CD98-2A3D-DB30-51EC05C3466A}"/>
              </a:ext>
            </a:extLst>
          </p:cNvPr>
          <p:cNvSpPr/>
          <p:nvPr/>
        </p:nvSpPr>
        <p:spPr>
          <a:xfrm>
            <a:off x="8100949" y="6426690"/>
            <a:ext cx="1359135"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Architecture</a:t>
            </a:r>
            <a:endParaRPr lang="en-IL" sz="1050" dirty="0">
              <a:solidFill>
                <a:schemeClr val="tx1"/>
              </a:solidFill>
            </a:endParaRPr>
          </a:p>
        </p:txBody>
      </p:sp>
      <p:sp>
        <p:nvSpPr>
          <p:cNvPr id="82" name="Arrow: Chevron 81">
            <a:extLst>
              <a:ext uri="{FF2B5EF4-FFF2-40B4-BE49-F238E27FC236}">
                <a16:creationId xmlns:a16="http://schemas.microsoft.com/office/drawing/2014/main" id="{6E8A61AE-1D40-1C0C-B53D-37A69FDD7AA9}"/>
              </a:ext>
            </a:extLst>
          </p:cNvPr>
          <p:cNvSpPr/>
          <p:nvPr/>
        </p:nvSpPr>
        <p:spPr>
          <a:xfrm>
            <a:off x="9264136" y="6426690"/>
            <a:ext cx="1227693" cy="401075"/>
          </a:xfrm>
          <a:prstGeom prst="chevron">
            <a:avLst/>
          </a:prstGeom>
          <a:solidFill>
            <a:schemeClr val="accent5">
              <a:lumMod val="40000"/>
              <a:lumOff val="60000"/>
            </a:schemeClr>
          </a:solidFill>
          <a:ln>
            <a:noFill/>
          </a:ln>
          <a:scene3d>
            <a:camera prst="orthographicFront"/>
            <a:lightRig rig="threePt" dir="t"/>
          </a:scene3d>
          <a:sp3d>
            <a:bevelT prst="relaxedIns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Expected Challenges</a:t>
            </a:r>
            <a:endParaRPr lang="en-IL" sz="1100" dirty="0">
              <a:solidFill>
                <a:schemeClr val="tx1"/>
              </a:solidFill>
            </a:endParaRPr>
          </a:p>
        </p:txBody>
      </p:sp>
      <p:sp>
        <p:nvSpPr>
          <p:cNvPr id="83" name="Arrow: Chevron 82">
            <a:extLst>
              <a:ext uri="{FF2B5EF4-FFF2-40B4-BE49-F238E27FC236}">
                <a16:creationId xmlns:a16="http://schemas.microsoft.com/office/drawing/2014/main" id="{B0BC66AE-0643-3C5D-B320-68A74BCC6114}"/>
              </a:ext>
            </a:extLst>
          </p:cNvPr>
          <p:cNvSpPr/>
          <p:nvPr/>
        </p:nvSpPr>
        <p:spPr>
          <a:xfrm>
            <a:off x="10302840" y="6425844"/>
            <a:ext cx="122773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Evaluation Plan</a:t>
            </a:r>
            <a:endParaRPr lang="en-IL" sz="1100" dirty="0">
              <a:solidFill>
                <a:schemeClr val="tx1"/>
              </a:solidFill>
            </a:endParaRPr>
          </a:p>
        </p:txBody>
      </p:sp>
      <p:sp>
        <p:nvSpPr>
          <p:cNvPr id="84" name="Arrow: Chevron 83">
            <a:extLst>
              <a:ext uri="{FF2B5EF4-FFF2-40B4-BE49-F238E27FC236}">
                <a16:creationId xmlns:a16="http://schemas.microsoft.com/office/drawing/2014/main" id="{9D024D4F-E0D8-F97A-700C-C7D976883300}"/>
              </a:ext>
            </a:extLst>
          </p:cNvPr>
          <p:cNvSpPr/>
          <p:nvPr/>
        </p:nvSpPr>
        <p:spPr>
          <a:xfrm>
            <a:off x="11348135" y="6424998"/>
            <a:ext cx="83898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GUI</a:t>
            </a:r>
            <a:endParaRPr lang="en-IL" sz="1200" dirty="0">
              <a:solidFill>
                <a:schemeClr val="tx1"/>
              </a:solidFill>
            </a:endParaRPr>
          </a:p>
        </p:txBody>
      </p:sp>
      <p:sp>
        <p:nvSpPr>
          <p:cNvPr id="89" name="Oval 88">
            <a:extLst>
              <a:ext uri="{FF2B5EF4-FFF2-40B4-BE49-F238E27FC236}">
                <a16:creationId xmlns:a16="http://schemas.microsoft.com/office/drawing/2014/main" id="{388026D3-E23C-778D-5408-F1AD05A70BF3}"/>
              </a:ext>
            </a:extLst>
          </p:cNvPr>
          <p:cNvSpPr/>
          <p:nvPr/>
        </p:nvSpPr>
        <p:spPr>
          <a:xfrm>
            <a:off x="10639680" y="-749631"/>
            <a:ext cx="2374692" cy="2238728"/>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L"/>
          </a:p>
        </p:txBody>
      </p:sp>
      <p:sp>
        <p:nvSpPr>
          <p:cNvPr id="90" name="Oval 89">
            <a:extLst>
              <a:ext uri="{FF2B5EF4-FFF2-40B4-BE49-F238E27FC236}">
                <a16:creationId xmlns:a16="http://schemas.microsoft.com/office/drawing/2014/main" id="{790EF8BC-543F-2019-95CE-1AB15BCDF977}"/>
              </a:ext>
            </a:extLst>
          </p:cNvPr>
          <p:cNvSpPr/>
          <p:nvPr/>
        </p:nvSpPr>
        <p:spPr>
          <a:xfrm>
            <a:off x="10822402" y="-983593"/>
            <a:ext cx="2374692" cy="2238728"/>
          </a:xfrm>
          <a:prstGeom prst="ellipse">
            <a:avLst/>
          </a:prstGeom>
          <a:solidFill>
            <a:schemeClr val="bg1"/>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L"/>
          </a:p>
        </p:txBody>
      </p:sp>
      <p:sp>
        <p:nvSpPr>
          <p:cNvPr id="91" name="TextBox 90">
            <a:extLst>
              <a:ext uri="{FF2B5EF4-FFF2-40B4-BE49-F238E27FC236}">
                <a16:creationId xmlns:a16="http://schemas.microsoft.com/office/drawing/2014/main" id="{AC1D1154-4EF2-DACA-1ADB-DD831005E8B4}"/>
              </a:ext>
            </a:extLst>
          </p:cNvPr>
          <p:cNvSpPr txBox="1"/>
          <p:nvPr/>
        </p:nvSpPr>
        <p:spPr>
          <a:xfrm>
            <a:off x="-16436" y="6456986"/>
            <a:ext cx="478111" cy="338554"/>
          </a:xfrm>
          <a:prstGeom prst="rect">
            <a:avLst/>
          </a:prstGeom>
          <a:noFill/>
          <a:ln>
            <a:noFill/>
          </a:ln>
        </p:spPr>
        <p:txBody>
          <a:bodyPr wrap="square" rtlCol="0">
            <a:spAutoFit/>
          </a:bodyPr>
          <a:lstStyle/>
          <a:p>
            <a:r>
              <a:rPr lang="en-US" sz="1600" dirty="0">
                <a:solidFill>
                  <a:schemeClr val="bg1"/>
                </a:solidFill>
                <a:latin typeface="+mj-lt"/>
              </a:rPr>
              <a:t>17</a:t>
            </a:r>
            <a:endParaRPr lang="en-IL" sz="1600" dirty="0">
              <a:solidFill>
                <a:schemeClr val="bg1"/>
              </a:solidFill>
              <a:latin typeface="+mj-lt"/>
            </a:endParaRPr>
          </a:p>
        </p:txBody>
      </p:sp>
    </p:spTree>
    <p:extLst>
      <p:ext uri="{BB962C8B-B14F-4D97-AF65-F5344CB8AC3E}">
        <p14:creationId xmlns:p14="http://schemas.microsoft.com/office/powerpoint/2010/main" val="19522466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1AD901B4-C917-FDFB-470E-11621D6533F7}"/>
              </a:ext>
            </a:extLst>
          </p:cNvPr>
          <p:cNvSpPr/>
          <p:nvPr/>
        </p:nvSpPr>
        <p:spPr>
          <a:xfrm rot="5400000">
            <a:off x="5219697" y="-5638798"/>
            <a:ext cx="1762127" cy="12868275"/>
          </a:xfrm>
          <a:prstGeom prst="round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0800000" scaled="0"/>
            <a:tileRect/>
          </a:gradFill>
          <a:ln>
            <a:noFill/>
          </a:ln>
          <a:scene3d>
            <a:camera prst="orthographicFront"/>
            <a:lightRig rig="threePt" dir="t"/>
          </a:scene3d>
          <a:sp3d>
            <a:bevelT/>
          </a:sp3d>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sp>
        <p:nvSpPr>
          <p:cNvPr id="4" name="Arrow: Right 3">
            <a:extLst>
              <a:ext uri="{FF2B5EF4-FFF2-40B4-BE49-F238E27FC236}">
                <a16:creationId xmlns:a16="http://schemas.microsoft.com/office/drawing/2014/main" id="{C072E8DB-7D79-DBCA-463B-917346B3DEDE}"/>
              </a:ext>
            </a:extLst>
          </p:cNvPr>
          <p:cNvSpPr/>
          <p:nvPr/>
        </p:nvSpPr>
        <p:spPr>
          <a:xfrm rot="5400000">
            <a:off x="438158" y="1871669"/>
            <a:ext cx="1181097" cy="781050"/>
          </a:xfrm>
          <a:prstGeom prst="rightArrow">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a:p>
        </p:txBody>
      </p:sp>
      <p:sp>
        <p:nvSpPr>
          <p:cNvPr id="5" name="Arrow: Right 4">
            <a:extLst>
              <a:ext uri="{FF2B5EF4-FFF2-40B4-BE49-F238E27FC236}">
                <a16:creationId xmlns:a16="http://schemas.microsoft.com/office/drawing/2014/main" id="{1FF1171A-BD9E-BB89-BE06-D4528B6AEE63}"/>
              </a:ext>
            </a:extLst>
          </p:cNvPr>
          <p:cNvSpPr/>
          <p:nvPr/>
        </p:nvSpPr>
        <p:spPr>
          <a:xfrm rot="5400000">
            <a:off x="2924181" y="1876429"/>
            <a:ext cx="1181098" cy="781050"/>
          </a:xfrm>
          <a:prstGeom prst="rightArrow">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a:p>
        </p:txBody>
      </p:sp>
      <p:sp>
        <p:nvSpPr>
          <p:cNvPr id="6" name="TextBox 5">
            <a:extLst>
              <a:ext uri="{FF2B5EF4-FFF2-40B4-BE49-F238E27FC236}">
                <a16:creationId xmlns:a16="http://schemas.microsoft.com/office/drawing/2014/main" id="{EAF21659-8E13-12C5-1B38-7A583C589E45}"/>
              </a:ext>
            </a:extLst>
          </p:cNvPr>
          <p:cNvSpPr txBox="1"/>
          <p:nvPr/>
        </p:nvSpPr>
        <p:spPr>
          <a:xfrm>
            <a:off x="4010025" y="352425"/>
            <a:ext cx="4933950" cy="830997"/>
          </a:xfrm>
          <a:prstGeom prst="rect">
            <a:avLst/>
          </a:prstGeom>
          <a:noFill/>
        </p:spPr>
        <p:txBody>
          <a:bodyPr wrap="square" rtlCol="0">
            <a:spAutoFit/>
          </a:bodyPr>
          <a:lstStyle/>
          <a:p>
            <a:r>
              <a:rPr lang="en-US" sz="4800" dirty="0">
                <a:solidFill>
                  <a:schemeClr val="bg1"/>
                </a:solidFill>
                <a:latin typeface="+mj-lt"/>
              </a:rPr>
              <a:t>Evaluation Plan</a:t>
            </a:r>
            <a:endParaRPr lang="en-IL" sz="4800" dirty="0">
              <a:solidFill>
                <a:schemeClr val="bg1"/>
              </a:solidFill>
              <a:latin typeface="+mj-lt"/>
            </a:endParaRPr>
          </a:p>
        </p:txBody>
      </p:sp>
      <p:sp>
        <p:nvSpPr>
          <p:cNvPr id="8" name="Rectangle: Rounded Corners 7">
            <a:extLst>
              <a:ext uri="{FF2B5EF4-FFF2-40B4-BE49-F238E27FC236}">
                <a16:creationId xmlns:a16="http://schemas.microsoft.com/office/drawing/2014/main" id="{2B715952-A442-AC39-6576-26E91D01A894}"/>
              </a:ext>
            </a:extLst>
          </p:cNvPr>
          <p:cNvSpPr/>
          <p:nvPr/>
        </p:nvSpPr>
        <p:spPr>
          <a:xfrm>
            <a:off x="200032" y="2886079"/>
            <a:ext cx="1657350" cy="2457446"/>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76200" dir="18900000" sy="23000" kx="-1200000" algn="bl" rotWithShape="0">
              <a:prstClr val="black">
                <a:alpha val="20000"/>
              </a:prstClr>
            </a:outerShdw>
          </a:effectLst>
          <a:scene3d>
            <a:camera prst="orthographicFront"/>
            <a:lightRig rig="threePt" dir="t"/>
          </a:scene3d>
          <a:sp3d>
            <a:bevelT/>
          </a:sp3d>
        </p:spPr>
        <p:style>
          <a:lnRef idx="0">
            <a:scrgbClr r="0" g="0" b="0"/>
          </a:lnRef>
          <a:fillRef idx="0">
            <a:scrgbClr r="0" g="0" b="0"/>
          </a:fillRef>
          <a:effectRef idx="0">
            <a:scrgbClr r="0" g="0" b="0"/>
          </a:effectRef>
          <a:fontRef idx="minor">
            <a:schemeClr val="lt1"/>
          </a:fontRef>
        </p:style>
        <p:txBody>
          <a:bodyPr rtlCol="0" anchor="t" anchorCtr="0"/>
          <a:lstStyle/>
          <a:p>
            <a:pPr algn="ctr"/>
            <a:r>
              <a:rPr lang="en-US" sz="1400" b="1" dirty="0">
                <a:latin typeface="+mj-lt"/>
              </a:rPr>
              <a:t>Goals</a:t>
            </a:r>
          </a:p>
          <a:p>
            <a:pPr algn="ctr"/>
            <a:r>
              <a:rPr lang="en-US" sz="1400" dirty="0">
                <a:latin typeface="+mj-lt"/>
              </a:rPr>
              <a:t>Eye condition detection with high accuracy</a:t>
            </a:r>
          </a:p>
          <a:p>
            <a:pPr algn="ctr"/>
            <a:endParaRPr lang="en-US" sz="1400" dirty="0">
              <a:latin typeface="+mj-lt"/>
            </a:endParaRPr>
          </a:p>
          <a:p>
            <a:pPr algn="ctr"/>
            <a:r>
              <a:rPr lang="en-US" sz="1400" dirty="0">
                <a:latin typeface="+mj-lt"/>
              </a:rPr>
              <a:t>Efficient video processing</a:t>
            </a:r>
          </a:p>
          <a:p>
            <a:pPr algn="ctr"/>
            <a:endParaRPr lang="en-US" sz="1400" dirty="0">
              <a:latin typeface="+mj-lt"/>
            </a:endParaRPr>
          </a:p>
          <a:p>
            <a:pPr algn="ctr"/>
            <a:r>
              <a:rPr lang="en-US" sz="1400" dirty="0">
                <a:latin typeface="+mj-lt"/>
              </a:rPr>
              <a:t>User-friendly interface</a:t>
            </a:r>
          </a:p>
          <a:p>
            <a:pPr marL="285750" indent="-285750" algn="ctr">
              <a:buFont typeface="Wingdings" panose="05000000000000000000" pitchFamily="2" charset="2"/>
              <a:buChar char="q"/>
            </a:pPr>
            <a:endParaRPr lang="en-IL" sz="1400" dirty="0">
              <a:latin typeface="+mj-lt"/>
            </a:endParaRPr>
          </a:p>
        </p:txBody>
      </p:sp>
      <p:sp>
        <p:nvSpPr>
          <p:cNvPr id="9" name="Rectangle: Rounded Corners 8">
            <a:extLst>
              <a:ext uri="{FF2B5EF4-FFF2-40B4-BE49-F238E27FC236}">
                <a16:creationId xmlns:a16="http://schemas.microsoft.com/office/drawing/2014/main" id="{ACB59745-7164-9257-3E23-E7220A4CD7AC}"/>
              </a:ext>
            </a:extLst>
          </p:cNvPr>
          <p:cNvSpPr/>
          <p:nvPr/>
        </p:nvSpPr>
        <p:spPr>
          <a:xfrm>
            <a:off x="2619375" y="2890843"/>
            <a:ext cx="1724030" cy="2452681"/>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76200" dir="18900000" sy="23000" kx="-1200000" algn="bl" rotWithShape="0">
              <a:prstClr val="black">
                <a:alpha val="20000"/>
              </a:prstClr>
            </a:outerShdw>
          </a:effectLst>
          <a:scene3d>
            <a:camera prst="orthographicFront"/>
            <a:lightRig rig="threePt" dir="t"/>
          </a:scene3d>
          <a:sp3d>
            <a:bevelT/>
          </a:sp3d>
        </p:spPr>
        <p:style>
          <a:lnRef idx="0">
            <a:scrgbClr r="0" g="0" b="0"/>
          </a:lnRef>
          <a:fillRef idx="0">
            <a:scrgbClr r="0" g="0" b="0"/>
          </a:fillRef>
          <a:effectRef idx="0">
            <a:scrgbClr r="0" g="0" b="0"/>
          </a:effectRef>
          <a:fontRef idx="minor">
            <a:schemeClr val="lt1"/>
          </a:fontRef>
        </p:style>
        <p:txBody>
          <a:bodyPr rtlCol="0" anchor="t" anchorCtr="0"/>
          <a:lstStyle/>
          <a:p>
            <a:pPr algn="ctr"/>
            <a:r>
              <a:rPr lang="en-US" sz="1400" b="1" dirty="0">
                <a:latin typeface="+mj-lt"/>
              </a:rPr>
              <a:t>Performance</a:t>
            </a:r>
          </a:p>
          <a:p>
            <a:pPr algn="ctr"/>
            <a:r>
              <a:rPr lang="en-US" sz="1400" dirty="0">
                <a:latin typeface="+mj-lt"/>
              </a:rPr>
              <a:t>Classification accuracy&gt;90%</a:t>
            </a:r>
          </a:p>
          <a:p>
            <a:pPr algn="ctr"/>
            <a:endParaRPr lang="en-US" sz="1400" dirty="0">
              <a:latin typeface="+mj-lt"/>
            </a:endParaRPr>
          </a:p>
          <a:p>
            <a:pPr algn="ctr"/>
            <a:r>
              <a:rPr lang="en-US" sz="1400" dirty="0">
                <a:latin typeface="+mj-lt"/>
              </a:rPr>
              <a:t>Video’s process time &lt;=15 seconds</a:t>
            </a:r>
            <a:endParaRPr lang="en-IL" sz="1400" dirty="0">
              <a:latin typeface="+mj-lt"/>
            </a:endParaRPr>
          </a:p>
        </p:txBody>
      </p:sp>
      <p:sp>
        <p:nvSpPr>
          <p:cNvPr id="10" name="Arrow: Right 9">
            <a:extLst>
              <a:ext uri="{FF2B5EF4-FFF2-40B4-BE49-F238E27FC236}">
                <a16:creationId xmlns:a16="http://schemas.microsoft.com/office/drawing/2014/main" id="{13D60469-BD7E-4B9B-0C2E-AACBAB1220D1}"/>
              </a:ext>
            </a:extLst>
          </p:cNvPr>
          <p:cNvSpPr/>
          <p:nvPr/>
        </p:nvSpPr>
        <p:spPr>
          <a:xfrm rot="5400000">
            <a:off x="5410204" y="1862138"/>
            <a:ext cx="1181098" cy="781050"/>
          </a:xfrm>
          <a:prstGeom prst="rightArrow">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a:p>
        </p:txBody>
      </p:sp>
      <p:sp>
        <p:nvSpPr>
          <p:cNvPr id="11" name="Rectangle: Rounded Corners 10">
            <a:extLst>
              <a:ext uri="{FF2B5EF4-FFF2-40B4-BE49-F238E27FC236}">
                <a16:creationId xmlns:a16="http://schemas.microsoft.com/office/drawing/2014/main" id="{08137A35-8433-13EC-CEB8-780E13C95C77}"/>
              </a:ext>
            </a:extLst>
          </p:cNvPr>
          <p:cNvSpPr/>
          <p:nvPr/>
        </p:nvSpPr>
        <p:spPr>
          <a:xfrm>
            <a:off x="5172078" y="2886078"/>
            <a:ext cx="1657350" cy="2452680"/>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76200" dir="18900000" sy="23000" kx="-1200000" algn="bl" rotWithShape="0">
              <a:prstClr val="black">
                <a:alpha val="20000"/>
              </a:prstClr>
            </a:outerShdw>
          </a:effectLst>
          <a:scene3d>
            <a:camera prst="orthographicFront"/>
            <a:lightRig rig="threePt" dir="t"/>
          </a:scene3d>
          <a:sp3d>
            <a:bevelT/>
          </a:sp3d>
        </p:spPr>
        <p:style>
          <a:lnRef idx="0">
            <a:scrgbClr r="0" g="0" b="0"/>
          </a:lnRef>
          <a:fillRef idx="0">
            <a:scrgbClr r="0" g="0" b="0"/>
          </a:fillRef>
          <a:effectRef idx="0">
            <a:scrgbClr r="0" g="0" b="0"/>
          </a:effectRef>
          <a:fontRef idx="minor">
            <a:schemeClr val="lt1"/>
          </a:fontRef>
        </p:style>
        <p:txBody>
          <a:bodyPr rtlCol="0" anchor="t" anchorCtr="0"/>
          <a:lstStyle/>
          <a:p>
            <a:pPr algn="ctr"/>
            <a:r>
              <a:rPr lang="en-US" sz="1400" b="1" dirty="0">
                <a:latin typeface="+mj-lt"/>
              </a:rPr>
              <a:t>Robustness</a:t>
            </a:r>
          </a:p>
          <a:p>
            <a:pPr algn="ctr"/>
            <a:r>
              <a:rPr lang="en-US" sz="1400" dirty="0">
                <a:latin typeface="+mj-lt"/>
              </a:rPr>
              <a:t>Handle poor image conditions</a:t>
            </a:r>
          </a:p>
          <a:p>
            <a:pPr algn="ctr"/>
            <a:endParaRPr lang="en-US" sz="1400" dirty="0">
              <a:latin typeface="+mj-lt"/>
            </a:endParaRPr>
          </a:p>
          <a:p>
            <a:pPr algn="ctr"/>
            <a:r>
              <a:rPr lang="en-US" sz="1400" dirty="0">
                <a:latin typeface="+mj-lt"/>
              </a:rPr>
              <a:t>Provide clear error messages</a:t>
            </a:r>
          </a:p>
        </p:txBody>
      </p:sp>
      <p:sp>
        <p:nvSpPr>
          <p:cNvPr id="12" name="Arrow: Right 11">
            <a:extLst>
              <a:ext uri="{FF2B5EF4-FFF2-40B4-BE49-F238E27FC236}">
                <a16:creationId xmlns:a16="http://schemas.microsoft.com/office/drawing/2014/main" id="{CF6A1428-1CAD-D3E4-4B1D-A12FA44A8C72}"/>
              </a:ext>
            </a:extLst>
          </p:cNvPr>
          <p:cNvSpPr/>
          <p:nvPr/>
        </p:nvSpPr>
        <p:spPr>
          <a:xfrm rot="5400000">
            <a:off x="7896227" y="1866899"/>
            <a:ext cx="1181098" cy="781050"/>
          </a:xfrm>
          <a:prstGeom prst="rightArrow">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a:p>
        </p:txBody>
      </p:sp>
      <p:sp>
        <p:nvSpPr>
          <p:cNvPr id="13" name="Rectangle: Rounded Corners 12">
            <a:extLst>
              <a:ext uri="{FF2B5EF4-FFF2-40B4-BE49-F238E27FC236}">
                <a16:creationId xmlns:a16="http://schemas.microsoft.com/office/drawing/2014/main" id="{F838A5BC-ACEE-51E9-EFED-D63BE5DB66DD}"/>
              </a:ext>
            </a:extLst>
          </p:cNvPr>
          <p:cNvSpPr/>
          <p:nvPr/>
        </p:nvSpPr>
        <p:spPr>
          <a:xfrm>
            <a:off x="7658101" y="2890838"/>
            <a:ext cx="1657350" cy="2447919"/>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76200" dir="18900000" sy="23000" kx="-1200000" algn="bl" rotWithShape="0">
              <a:prstClr val="black">
                <a:alpha val="20000"/>
              </a:prstClr>
            </a:outerShdw>
          </a:effectLst>
          <a:scene3d>
            <a:camera prst="orthographicFront"/>
            <a:lightRig rig="threePt" dir="t"/>
          </a:scene3d>
          <a:sp3d>
            <a:bevelT/>
          </a:sp3d>
        </p:spPr>
        <p:style>
          <a:lnRef idx="0">
            <a:scrgbClr r="0" g="0" b="0"/>
          </a:lnRef>
          <a:fillRef idx="0">
            <a:scrgbClr r="0" g="0" b="0"/>
          </a:fillRef>
          <a:effectRef idx="0">
            <a:scrgbClr r="0" g="0" b="0"/>
          </a:effectRef>
          <a:fontRef idx="minor">
            <a:schemeClr val="lt1"/>
          </a:fontRef>
        </p:style>
        <p:txBody>
          <a:bodyPr rtlCol="0" anchor="t" anchorCtr="0"/>
          <a:lstStyle/>
          <a:p>
            <a:pPr algn="ctr"/>
            <a:r>
              <a:rPr lang="en-US" sz="1400" b="1" dirty="0">
                <a:latin typeface="+mj-lt"/>
              </a:rPr>
              <a:t>User Satisfaction</a:t>
            </a:r>
          </a:p>
          <a:p>
            <a:pPr algn="ctr"/>
            <a:r>
              <a:rPr lang="en-US" sz="1400" dirty="0">
                <a:latin typeface="+mj-lt"/>
              </a:rPr>
              <a:t>Collect feedback from users</a:t>
            </a:r>
            <a:endParaRPr lang="en-IL" sz="1400" dirty="0">
              <a:latin typeface="+mj-lt"/>
            </a:endParaRPr>
          </a:p>
        </p:txBody>
      </p:sp>
      <p:sp>
        <p:nvSpPr>
          <p:cNvPr id="14" name="Arrow: Right 13">
            <a:extLst>
              <a:ext uri="{FF2B5EF4-FFF2-40B4-BE49-F238E27FC236}">
                <a16:creationId xmlns:a16="http://schemas.microsoft.com/office/drawing/2014/main" id="{6815D99A-027B-B6BD-4A49-DB1477038001}"/>
              </a:ext>
            </a:extLst>
          </p:cNvPr>
          <p:cNvSpPr/>
          <p:nvPr/>
        </p:nvSpPr>
        <p:spPr>
          <a:xfrm rot="5400000">
            <a:off x="10382250" y="1876422"/>
            <a:ext cx="1181098" cy="781050"/>
          </a:xfrm>
          <a:prstGeom prst="rightArrow">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a:p>
        </p:txBody>
      </p:sp>
      <p:sp>
        <p:nvSpPr>
          <p:cNvPr id="15" name="Rectangle: Rounded Corners 14">
            <a:extLst>
              <a:ext uri="{FF2B5EF4-FFF2-40B4-BE49-F238E27FC236}">
                <a16:creationId xmlns:a16="http://schemas.microsoft.com/office/drawing/2014/main" id="{E8B81F80-7D2D-AA56-A95A-5647D887D7CE}"/>
              </a:ext>
            </a:extLst>
          </p:cNvPr>
          <p:cNvSpPr/>
          <p:nvPr/>
        </p:nvSpPr>
        <p:spPr>
          <a:xfrm>
            <a:off x="10144124" y="2890837"/>
            <a:ext cx="1657350" cy="2447918"/>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76200" dir="18900000" sy="23000" kx="-1200000" algn="bl" rotWithShape="0">
              <a:prstClr val="black">
                <a:alpha val="20000"/>
              </a:prstClr>
            </a:outerShdw>
          </a:effectLst>
          <a:scene3d>
            <a:camera prst="orthographicFront"/>
            <a:lightRig rig="threePt" dir="t"/>
          </a:scene3d>
          <a:sp3d>
            <a:bevelT/>
          </a:sp3d>
        </p:spPr>
        <p:style>
          <a:lnRef idx="0">
            <a:scrgbClr r="0" g="0" b="0"/>
          </a:lnRef>
          <a:fillRef idx="0">
            <a:scrgbClr r="0" g="0" b="0"/>
          </a:fillRef>
          <a:effectRef idx="0">
            <a:scrgbClr r="0" g="0" b="0"/>
          </a:effectRef>
          <a:fontRef idx="minor">
            <a:schemeClr val="lt1"/>
          </a:fontRef>
        </p:style>
        <p:txBody>
          <a:bodyPr rtlCol="0" anchor="t" anchorCtr="0"/>
          <a:lstStyle/>
          <a:p>
            <a:pPr algn="ctr"/>
            <a:r>
              <a:rPr lang="en-US" sz="1400" b="1" dirty="0">
                <a:latin typeface="+mj-lt"/>
              </a:rPr>
              <a:t>Testing Approach</a:t>
            </a:r>
          </a:p>
          <a:p>
            <a:pPr algn="ctr"/>
            <a:r>
              <a:rPr lang="en-US" sz="1400" dirty="0">
                <a:latin typeface="+mj-lt"/>
              </a:rPr>
              <a:t>Test with real-world datasets</a:t>
            </a:r>
          </a:p>
          <a:p>
            <a:pPr algn="ctr"/>
            <a:endParaRPr lang="en-US" sz="1400" dirty="0">
              <a:latin typeface="+mj-lt"/>
            </a:endParaRPr>
          </a:p>
          <a:p>
            <a:pPr algn="ctr"/>
            <a:r>
              <a:rPr lang="en-US" sz="1400" dirty="0">
                <a:latin typeface="+mj-lt"/>
              </a:rPr>
              <a:t>Test EyeNet with eye’s doctor and real patients</a:t>
            </a:r>
            <a:endParaRPr lang="en-IL" sz="1400" dirty="0">
              <a:latin typeface="+mj-lt"/>
            </a:endParaRPr>
          </a:p>
        </p:txBody>
      </p:sp>
      <p:sp>
        <p:nvSpPr>
          <p:cNvPr id="16" name="Arrow: Chevron 15">
            <a:extLst>
              <a:ext uri="{FF2B5EF4-FFF2-40B4-BE49-F238E27FC236}">
                <a16:creationId xmlns:a16="http://schemas.microsoft.com/office/drawing/2014/main" id="{F47ED19E-B3B8-B90F-17DA-87F4725AA451}"/>
              </a:ext>
            </a:extLst>
          </p:cNvPr>
          <p:cNvSpPr/>
          <p:nvPr/>
        </p:nvSpPr>
        <p:spPr>
          <a:xfrm>
            <a:off x="266288" y="6426697"/>
            <a:ext cx="1360604"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Introduction</a:t>
            </a:r>
            <a:endParaRPr lang="en-IL" sz="1100" dirty="0">
              <a:solidFill>
                <a:schemeClr val="tx1"/>
              </a:solidFill>
            </a:endParaRPr>
          </a:p>
        </p:txBody>
      </p:sp>
      <p:sp>
        <p:nvSpPr>
          <p:cNvPr id="17" name="Arrow: Chevron 16">
            <a:extLst>
              <a:ext uri="{FF2B5EF4-FFF2-40B4-BE49-F238E27FC236}">
                <a16:creationId xmlns:a16="http://schemas.microsoft.com/office/drawing/2014/main" id="{F1761CC8-9B43-BD38-42B9-7576C7567F0C}"/>
              </a:ext>
            </a:extLst>
          </p:cNvPr>
          <p:cNvSpPr/>
          <p:nvPr/>
        </p:nvSpPr>
        <p:spPr>
          <a:xfrm>
            <a:off x="1442185" y="6426695"/>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Solution</a:t>
            </a:r>
            <a:endParaRPr lang="en-IL" sz="1050" dirty="0">
              <a:solidFill>
                <a:schemeClr val="tx1"/>
              </a:solidFill>
            </a:endParaRPr>
          </a:p>
        </p:txBody>
      </p:sp>
      <p:sp>
        <p:nvSpPr>
          <p:cNvPr id="18" name="Arrow: Chevron 17">
            <a:extLst>
              <a:ext uri="{FF2B5EF4-FFF2-40B4-BE49-F238E27FC236}">
                <a16:creationId xmlns:a16="http://schemas.microsoft.com/office/drawing/2014/main" id="{E5C1CC29-4646-513E-4A1A-2776B7F0546A}"/>
              </a:ext>
            </a:extLst>
          </p:cNvPr>
          <p:cNvSpPr/>
          <p:nvPr/>
        </p:nvSpPr>
        <p:spPr>
          <a:xfrm>
            <a:off x="2500543" y="6426695"/>
            <a:ext cx="114260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Sys’ Workflow</a:t>
            </a:r>
            <a:endParaRPr lang="en-IL" sz="1100" dirty="0">
              <a:solidFill>
                <a:schemeClr val="tx1"/>
              </a:solidFill>
            </a:endParaRPr>
          </a:p>
        </p:txBody>
      </p:sp>
      <p:sp>
        <p:nvSpPr>
          <p:cNvPr id="19" name="Arrow: Chevron 18">
            <a:extLst>
              <a:ext uri="{FF2B5EF4-FFF2-40B4-BE49-F238E27FC236}">
                <a16:creationId xmlns:a16="http://schemas.microsoft.com/office/drawing/2014/main" id="{55C77C99-EE23-D6C0-6A3C-FA9A0AFAA3E5}"/>
              </a:ext>
            </a:extLst>
          </p:cNvPr>
          <p:cNvSpPr/>
          <p:nvPr/>
        </p:nvSpPr>
        <p:spPr>
          <a:xfrm>
            <a:off x="3454421" y="6426694"/>
            <a:ext cx="125926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Face&amp;Eye Detection</a:t>
            </a:r>
            <a:endParaRPr lang="en-IL" sz="1100" dirty="0">
              <a:solidFill>
                <a:schemeClr val="tx1"/>
              </a:solidFill>
            </a:endParaRPr>
          </a:p>
        </p:txBody>
      </p:sp>
      <p:sp>
        <p:nvSpPr>
          <p:cNvPr id="20" name="Arrow: Chevron 19">
            <a:extLst>
              <a:ext uri="{FF2B5EF4-FFF2-40B4-BE49-F238E27FC236}">
                <a16:creationId xmlns:a16="http://schemas.microsoft.com/office/drawing/2014/main" id="{DACDC89C-F75C-7C48-F779-646738C1A8D1}"/>
              </a:ext>
            </a:extLst>
          </p:cNvPr>
          <p:cNvSpPr/>
          <p:nvPr/>
        </p:nvSpPr>
        <p:spPr>
          <a:xfrm>
            <a:off x="4524753" y="6426693"/>
            <a:ext cx="83898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DLib</a:t>
            </a:r>
            <a:endParaRPr lang="en-IL" sz="1100" dirty="0">
              <a:solidFill>
                <a:schemeClr val="tx1"/>
              </a:solidFill>
            </a:endParaRPr>
          </a:p>
        </p:txBody>
      </p:sp>
      <p:sp>
        <p:nvSpPr>
          <p:cNvPr id="21" name="Arrow: Chevron 20">
            <a:extLst>
              <a:ext uri="{FF2B5EF4-FFF2-40B4-BE49-F238E27FC236}">
                <a16:creationId xmlns:a16="http://schemas.microsoft.com/office/drawing/2014/main" id="{82DACD42-71B4-CBFE-F2EA-7B9AE93ED081}"/>
              </a:ext>
            </a:extLst>
          </p:cNvPr>
          <p:cNvSpPr/>
          <p:nvPr/>
        </p:nvSpPr>
        <p:spPr>
          <a:xfrm>
            <a:off x="5175104" y="6426692"/>
            <a:ext cx="107219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Keras Models</a:t>
            </a:r>
            <a:endParaRPr lang="en-IL" sz="1100" dirty="0">
              <a:solidFill>
                <a:schemeClr val="tx1"/>
              </a:solidFill>
            </a:endParaRPr>
          </a:p>
        </p:txBody>
      </p:sp>
      <p:sp>
        <p:nvSpPr>
          <p:cNvPr id="22" name="Arrow: Chevron 21">
            <a:extLst>
              <a:ext uri="{FF2B5EF4-FFF2-40B4-BE49-F238E27FC236}">
                <a16:creationId xmlns:a16="http://schemas.microsoft.com/office/drawing/2014/main" id="{DC04F185-E941-ABC5-069C-B81C3A05D725}"/>
              </a:ext>
            </a:extLst>
          </p:cNvPr>
          <p:cNvSpPr/>
          <p:nvPr/>
        </p:nvSpPr>
        <p:spPr>
          <a:xfrm>
            <a:off x="6054552" y="6426691"/>
            <a:ext cx="1182478"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DenseNet121</a:t>
            </a:r>
            <a:endParaRPr lang="en-IL" sz="1100" dirty="0">
              <a:solidFill>
                <a:schemeClr val="tx1"/>
              </a:solidFill>
            </a:endParaRPr>
          </a:p>
        </p:txBody>
      </p:sp>
      <p:sp>
        <p:nvSpPr>
          <p:cNvPr id="23" name="Arrow: Chevron 22">
            <a:extLst>
              <a:ext uri="{FF2B5EF4-FFF2-40B4-BE49-F238E27FC236}">
                <a16:creationId xmlns:a16="http://schemas.microsoft.com/office/drawing/2014/main" id="{1EF92D17-339E-60C8-FA26-1E5B367A4D8B}"/>
              </a:ext>
            </a:extLst>
          </p:cNvPr>
          <p:cNvSpPr/>
          <p:nvPr/>
        </p:nvSpPr>
        <p:spPr>
          <a:xfrm>
            <a:off x="7047560" y="6427622"/>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Attention Mechanism</a:t>
            </a:r>
            <a:endParaRPr lang="en-IL" sz="1100" dirty="0">
              <a:solidFill>
                <a:schemeClr val="tx1"/>
              </a:solidFill>
            </a:endParaRPr>
          </a:p>
        </p:txBody>
      </p:sp>
      <p:sp>
        <p:nvSpPr>
          <p:cNvPr id="24" name="Arrow: Chevron 23">
            <a:extLst>
              <a:ext uri="{FF2B5EF4-FFF2-40B4-BE49-F238E27FC236}">
                <a16:creationId xmlns:a16="http://schemas.microsoft.com/office/drawing/2014/main" id="{EEFAEA44-EDD5-26ED-A46E-10BB06DB9271}"/>
              </a:ext>
            </a:extLst>
          </p:cNvPr>
          <p:cNvSpPr/>
          <p:nvPr/>
        </p:nvSpPr>
        <p:spPr>
          <a:xfrm>
            <a:off x="8100949" y="6426690"/>
            <a:ext cx="1359135"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Architecture</a:t>
            </a:r>
            <a:endParaRPr lang="en-IL" sz="1050" dirty="0">
              <a:solidFill>
                <a:schemeClr val="tx1"/>
              </a:solidFill>
            </a:endParaRPr>
          </a:p>
        </p:txBody>
      </p:sp>
      <p:sp>
        <p:nvSpPr>
          <p:cNvPr id="25" name="Arrow: Chevron 24">
            <a:extLst>
              <a:ext uri="{FF2B5EF4-FFF2-40B4-BE49-F238E27FC236}">
                <a16:creationId xmlns:a16="http://schemas.microsoft.com/office/drawing/2014/main" id="{50B51F9D-357A-F548-1FBB-D0F68A46A722}"/>
              </a:ext>
            </a:extLst>
          </p:cNvPr>
          <p:cNvSpPr/>
          <p:nvPr/>
        </p:nvSpPr>
        <p:spPr>
          <a:xfrm>
            <a:off x="9264136" y="6426690"/>
            <a:ext cx="1227693"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Expected Challenges</a:t>
            </a:r>
            <a:endParaRPr lang="en-IL" sz="1100" dirty="0">
              <a:solidFill>
                <a:schemeClr val="tx1"/>
              </a:solidFill>
            </a:endParaRPr>
          </a:p>
        </p:txBody>
      </p:sp>
      <p:sp>
        <p:nvSpPr>
          <p:cNvPr id="26" name="Arrow: Chevron 25">
            <a:extLst>
              <a:ext uri="{FF2B5EF4-FFF2-40B4-BE49-F238E27FC236}">
                <a16:creationId xmlns:a16="http://schemas.microsoft.com/office/drawing/2014/main" id="{1C563134-2D3F-379E-DB6D-60BB1A3CE64F}"/>
              </a:ext>
            </a:extLst>
          </p:cNvPr>
          <p:cNvSpPr/>
          <p:nvPr/>
        </p:nvSpPr>
        <p:spPr>
          <a:xfrm>
            <a:off x="10302840" y="6425844"/>
            <a:ext cx="1227732" cy="401075"/>
          </a:xfrm>
          <a:prstGeom prst="chevron">
            <a:avLst/>
          </a:prstGeom>
          <a:solidFill>
            <a:schemeClr val="accent5">
              <a:lumMod val="40000"/>
              <a:lumOff val="60000"/>
            </a:schemeClr>
          </a:solidFill>
          <a:ln>
            <a:noFill/>
          </a:ln>
          <a:scene3d>
            <a:camera prst="orthographicFront"/>
            <a:lightRig rig="threePt" dir="t"/>
          </a:scene3d>
          <a:sp3d>
            <a:bevelT prst="relaxedIns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Evaluation Plan</a:t>
            </a:r>
            <a:endParaRPr lang="en-IL" sz="1100" dirty="0">
              <a:solidFill>
                <a:schemeClr val="tx1"/>
              </a:solidFill>
            </a:endParaRPr>
          </a:p>
        </p:txBody>
      </p:sp>
      <p:sp>
        <p:nvSpPr>
          <p:cNvPr id="27" name="Arrow: Chevron 26">
            <a:extLst>
              <a:ext uri="{FF2B5EF4-FFF2-40B4-BE49-F238E27FC236}">
                <a16:creationId xmlns:a16="http://schemas.microsoft.com/office/drawing/2014/main" id="{D9B3DDCE-9987-5E57-5A69-8F991AD90C11}"/>
              </a:ext>
            </a:extLst>
          </p:cNvPr>
          <p:cNvSpPr/>
          <p:nvPr/>
        </p:nvSpPr>
        <p:spPr>
          <a:xfrm>
            <a:off x="11348135" y="6424998"/>
            <a:ext cx="83898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GUI</a:t>
            </a:r>
            <a:endParaRPr lang="en-IL" sz="1200" dirty="0">
              <a:solidFill>
                <a:schemeClr val="tx1"/>
              </a:solidFill>
            </a:endParaRPr>
          </a:p>
        </p:txBody>
      </p:sp>
      <p:sp>
        <p:nvSpPr>
          <p:cNvPr id="28" name="TextBox 27">
            <a:extLst>
              <a:ext uri="{FF2B5EF4-FFF2-40B4-BE49-F238E27FC236}">
                <a16:creationId xmlns:a16="http://schemas.microsoft.com/office/drawing/2014/main" id="{EE5D9CCB-5521-62C0-AACB-53A2FD12E809}"/>
              </a:ext>
            </a:extLst>
          </p:cNvPr>
          <p:cNvSpPr txBox="1"/>
          <p:nvPr/>
        </p:nvSpPr>
        <p:spPr>
          <a:xfrm>
            <a:off x="-16436" y="6456986"/>
            <a:ext cx="478111" cy="338554"/>
          </a:xfrm>
          <a:prstGeom prst="rect">
            <a:avLst/>
          </a:prstGeom>
          <a:noFill/>
          <a:ln>
            <a:noFill/>
          </a:ln>
        </p:spPr>
        <p:txBody>
          <a:bodyPr wrap="square" rtlCol="0">
            <a:spAutoFit/>
          </a:bodyPr>
          <a:lstStyle/>
          <a:p>
            <a:r>
              <a:rPr lang="en-US" sz="1600" dirty="0">
                <a:solidFill>
                  <a:schemeClr val="bg1"/>
                </a:solidFill>
                <a:latin typeface="+mj-lt"/>
              </a:rPr>
              <a:t>18</a:t>
            </a:r>
            <a:endParaRPr lang="en-IL" sz="1600" dirty="0">
              <a:solidFill>
                <a:schemeClr val="bg1"/>
              </a:solidFill>
              <a:latin typeface="+mj-lt"/>
            </a:endParaRPr>
          </a:p>
        </p:txBody>
      </p:sp>
    </p:spTree>
    <p:extLst>
      <p:ext uri="{BB962C8B-B14F-4D97-AF65-F5344CB8AC3E}">
        <p14:creationId xmlns:p14="http://schemas.microsoft.com/office/powerpoint/2010/main" val="13048463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A9D5E3-3A22-4873-81C8-59749E2165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pic>
        <p:nvPicPr>
          <p:cNvPr id="5" name="Picture 4">
            <a:extLst>
              <a:ext uri="{FF2B5EF4-FFF2-40B4-BE49-F238E27FC236}">
                <a16:creationId xmlns:a16="http://schemas.microsoft.com/office/drawing/2014/main" id="{F2D248CD-73E4-8F75-4E14-E95979CEF08C}"/>
              </a:ext>
            </a:extLst>
          </p:cNvPr>
          <p:cNvPicPr>
            <a:picLocks noChangeAspect="1"/>
          </p:cNvPicPr>
          <p:nvPr/>
        </p:nvPicPr>
        <p:blipFill>
          <a:blip r:embed="rId3"/>
          <a:stretch>
            <a:fillRect/>
          </a:stretch>
        </p:blipFill>
        <p:spPr>
          <a:xfrm>
            <a:off x="0" y="0"/>
            <a:ext cx="4162426" cy="6400800"/>
          </a:xfrm>
          <a:prstGeom prst="rect">
            <a:avLst/>
          </a:prstGeom>
        </p:spPr>
      </p:pic>
      <p:pic>
        <p:nvPicPr>
          <p:cNvPr id="7" name="Picture 6">
            <a:extLst>
              <a:ext uri="{FF2B5EF4-FFF2-40B4-BE49-F238E27FC236}">
                <a16:creationId xmlns:a16="http://schemas.microsoft.com/office/drawing/2014/main" id="{E54A7CF4-0031-9162-F58C-4BD8EEC0675F}"/>
              </a:ext>
            </a:extLst>
          </p:cNvPr>
          <p:cNvPicPr>
            <a:picLocks noChangeAspect="1"/>
          </p:cNvPicPr>
          <p:nvPr/>
        </p:nvPicPr>
        <p:blipFill>
          <a:blip r:embed="rId4"/>
          <a:stretch>
            <a:fillRect/>
          </a:stretch>
        </p:blipFill>
        <p:spPr>
          <a:xfrm>
            <a:off x="4362451" y="0"/>
            <a:ext cx="4076699" cy="6400800"/>
          </a:xfrm>
          <a:prstGeom prst="rect">
            <a:avLst/>
          </a:prstGeom>
        </p:spPr>
      </p:pic>
      <p:pic>
        <p:nvPicPr>
          <p:cNvPr id="10" name="Picture 9">
            <a:extLst>
              <a:ext uri="{FF2B5EF4-FFF2-40B4-BE49-F238E27FC236}">
                <a16:creationId xmlns:a16="http://schemas.microsoft.com/office/drawing/2014/main" id="{BD736BC6-EF02-C8D8-E7B1-239BE4B1005E}"/>
              </a:ext>
            </a:extLst>
          </p:cNvPr>
          <p:cNvPicPr>
            <a:picLocks noChangeAspect="1"/>
          </p:cNvPicPr>
          <p:nvPr/>
        </p:nvPicPr>
        <p:blipFill>
          <a:blip r:embed="rId5"/>
          <a:stretch>
            <a:fillRect/>
          </a:stretch>
        </p:blipFill>
        <p:spPr>
          <a:xfrm>
            <a:off x="8593137" y="0"/>
            <a:ext cx="3444875" cy="6400800"/>
          </a:xfrm>
          <a:prstGeom prst="rect">
            <a:avLst/>
          </a:prstGeom>
        </p:spPr>
      </p:pic>
      <p:sp>
        <p:nvSpPr>
          <p:cNvPr id="11" name="Arrow: Chevron 10">
            <a:extLst>
              <a:ext uri="{FF2B5EF4-FFF2-40B4-BE49-F238E27FC236}">
                <a16:creationId xmlns:a16="http://schemas.microsoft.com/office/drawing/2014/main" id="{A417788E-C190-E73F-9061-DFA8E048FF25}"/>
              </a:ext>
            </a:extLst>
          </p:cNvPr>
          <p:cNvSpPr/>
          <p:nvPr/>
        </p:nvSpPr>
        <p:spPr>
          <a:xfrm>
            <a:off x="266288" y="6426697"/>
            <a:ext cx="1360604"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Introduction</a:t>
            </a:r>
            <a:endParaRPr lang="en-IL" sz="1100" dirty="0">
              <a:solidFill>
                <a:schemeClr val="tx1"/>
              </a:solidFill>
            </a:endParaRPr>
          </a:p>
        </p:txBody>
      </p:sp>
      <p:sp>
        <p:nvSpPr>
          <p:cNvPr id="12" name="Arrow: Chevron 11">
            <a:extLst>
              <a:ext uri="{FF2B5EF4-FFF2-40B4-BE49-F238E27FC236}">
                <a16:creationId xmlns:a16="http://schemas.microsoft.com/office/drawing/2014/main" id="{83A78D55-92BC-04B8-0A13-C214BEFD8C74}"/>
              </a:ext>
            </a:extLst>
          </p:cNvPr>
          <p:cNvSpPr/>
          <p:nvPr/>
        </p:nvSpPr>
        <p:spPr>
          <a:xfrm>
            <a:off x="1442185" y="6426695"/>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Solution</a:t>
            </a:r>
            <a:endParaRPr lang="en-IL" sz="1050" dirty="0">
              <a:solidFill>
                <a:schemeClr val="tx1"/>
              </a:solidFill>
            </a:endParaRPr>
          </a:p>
        </p:txBody>
      </p:sp>
      <p:sp>
        <p:nvSpPr>
          <p:cNvPr id="13" name="Arrow: Chevron 12">
            <a:extLst>
              <a:ext uri="{FF2B5EF4-FFF2-40B4-BE49-F238E27FC236}">
                <a16:creationId xmlns:a16="http://schemas.microsoft.com/office/drawing/2014/main" id="{F6A51CB5-47EF-15A8-593F-57444F264DD1}"/>
              </a:ext>
            </a:extLst>
          </p:cNvPr>
          <p:cNvSpPr/>
          <p:nvPr/>
        </p:nvSpPr>
        <p:spPr>
          <a:xfrm>
            <a:off x="2500543" y="6426695"/>
            <a:ext cx="114260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Sys’ Workflow</a:t>
            </a:r>
            <a:endParaRPr lang="en-IL" sz="1100" dirty="0">
              <a:solidFill>
                <a:schemeClr val="tx1"/>
              </a:solidFill>
            </a:endParaRPr>
          </a:p>
        </p:txBody>
      </p:sp>
      <p:sp>
        <p:nvSpPr>
          <p:cNvPr id="14" name="Arrow: Chevron 13">
            <a:extLst>
              <a:ext uri="{FF2B5EF4-FFF2-40B4-BE49-F238E27FC236}">
                <a16:creationId xmlns:a16="http://schemas.microsoft.com/office/drawing/2014/main" id="{D51D43E0-7642-AE08-6718-9B1FC21FCF65}"/>
              </a:ext>
            </a:extLst>
          </p:cNvPr>
          <p:cNvSpPr/>
          <p:nvPr/>
        </p:nvSpPr>
        <p:spPr>
          <a:xfrm>
            <a:off x="3454421" y="6426694"/>
            <a:ext cx="125926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Face&amp;Eye Detection</a:t>
            </a:r>
            <a:endParaRPr lang="en-IL" sz="1100" dirty="0">
              <a:solidFill>
                <a:schemeClr val="tx1"/>
              </a:solidFill>
            </a:endParaRPr>
          </a:p>
        </p:txBody>
      </p:sp>
      <p:sp>
        <p:nvSpPr>
          <p:cNvPr id="16" name="Arrow: Chevron 15">
            <a:extLst>
              <a:ext uri="{FF2B5EF4-FFF2-40B4-BE49-F238E27FC236}">
                <a16:creationId xmlns:a16="http://schemas.microsoft.com/office/drawing/2014/main" id="{A0E3D29A-4F62-E841-21BE-354DAF8E97B9}"/>
              </a:ext>
            </a:extLst>
          </p:cNvPr>
          <p:cNvSpPr/>
          <p:nvPr/>
        </p:nvSpPr>
        <p:spPr>
          <a:xfrm>
            <a:off x="4524753" y="6426693"/>
            <a:ext cx="83898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DLib</a:t>
            </a:r>
            <a:endParaRPr lang="en-IL" sz="1100" dirty="0">
              <a:solidFill>
                <a:schemeClr val="tx1"/>
              </a:solidFill>
            </a:endParaRPr>
          </a:p>
        </p:txBody>
      </p:sp>
      <p:sp>
        <p:nvSpPr>
          <p:cNvPr id="17" name="Arrow: Chevron 16">
            <a:extLst>
              <a:ext uri="{FF2B5EF4-FFF2-40B4-BE49-F238E27FC236}">
                <a16:creationId xmlns:a16="http://schemas.microsoft.com/office/drawing/2014/main" id="{7CB38F97-8D25-AB0B-F21A-E78664298A6C}"/>
              </a:ext>
            </a:extLst>
          </p:cNvPr>
          <p:cNvSpPr/>
          <p:nvPr/>
        </p:nvSpPr>
        <p:spPr>
          <a:xfrm>
            <a:off x="5175104" y="6426692"/>
            <a:ext cx="107219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Keras Models</a:t>
            </a:r>
            <a:endParaRPr lang="en-IL" sz="1100" dirty="0">
              <a:solidFill>
                <a:schemeClr val="tx1"/>
              </a:solidFill>
            </a:endParaRPr>
          </a:p>
        </p:txBody>
      </p:sp>
      <p:sp>
        <p:nvSpPr>
          <p:cNvPr id="18" name="Arrow: Chevron 17">
            <a:extLst>
              <a:ext uri="{FF2B5EF4-FFF2-40B4-BE49-F238E27FC236}">
                <a16:creationId xmlns:a16="http://schemas.microsoft.com/office/drawing/2014/main" id="{C91D8D05-C3E6-8FEA-4DD2-19ECAC3AED6C}"/>
              </a:ext>
            </a:extLst>
          </p:cNvPr>
          <p:cNvSpPr/>
          <p:nvPr/>
        </p:nvSpPr>
        <p:spPr>
          <a:xfrm>
            <a:off x="6054552" y="6426691"/>
            <a:ext cx="1182478"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DenseNet121</a:t>
            </a:r>
            <a:endParaRPr lang="en-IL" sz="1100" dirty="0">
              <a:solidFill>
                <a:schemeClr val="tx1"/>
              </a:solidFill>
            </a:endParaRPr>
          </a:p>
        </p:txBody>
      </p:sp>
      <p:sp>
        <p:nvSpPr>
          <p:cNvPr id="19" name="Arrow: Chevron 18">
            <a:extLst>
              <a:ext uri="{FF2B5EF4-FFF2-40B4-BE49-F238E27FC236}">
                <a16:creationId xmlns:a16="http://schemas.microsoft.com/office/drawing/2014/main" id="{027CA02C-5C19-2639-1EFC-3A1EFA932635}"/>
              </a:ext>
            </a:extLst>
          </p:cNvPr>
          <p:cNvSpPr/>
          <p:nvPr/>
        </p:nvSpPr>
        <p:spPr>
          <a:xfrm>
            <a:off x="7047560" y="6427622"/>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Attention Mechanism</a:t>
            </a:r>
            <a:endParaRPr lang="en-IL" sz="1100" dirty="0">
              <a:solidFill>
                <a:schemeClr val="tx1"/>
              </a:solidFill>
            </a:endParaRPr>
          </a:p>
        </p:txBody>
      </p:sp>
      <p:sp>
        <p:nvSpPr>
          <p:cNvPr id="20" name="Arrow: Chevron 19">
            <a:extLst>
              <a:ext uri="{FF2B5EF4-FFF2-40B4-BE49-F238E27FC236}">
                <a16:creationId xmlns:a16="http://schemas.microsoft.com/office/drawing/2014/main" id="{FF2B1865-7DA5-D1AC-BF42-4B314899DB95}"/>
              </a:ext>
            </a:extLst>
          </p:cNvPr>
          <p:cNvSpPr/>
          <p:nvPr/>
        </p:nvSpPr>
        <p:spPr>
          <a:xfrm>
            <a:off x="8100949" y="6426690"/>
            <a:ext cx="1359135"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Architecture</a:t>
            </a:r>
            <a:endParaRPr lang="en-IL" sz="1050" dirty="0">
              <a:solidFill>
                <a:schemeClr val="tx1"/>
              </a:solidFill>
            </a:endParaRPr>
          </a:p>
        </p:txBody>
      </p:sp>
      <p:sp>
        <p:nvSpPr>
          <p:cNvPr id="21" name="Arrow: Chevron 20">
            <a:extLst>
              <a:ext uri="{FF2B5EF4-FFF2-40B4-BE49-F238E27FC236}">
                <a16:creationId xmlns:a16="http://schemas.microsoft.com/office/drawing/2014/main" id="{65ADBEC8-D4E1-6689-1B99-E0A58B83841F}"/>
              </a:ext>
            </a:extLst>
          </p:cNvPr>
          <p:cNvSpPr/>
          <p:nvPr/>
        </p:nvSpPr>
        <p:spPr>
          <a:xfrm>
            <a:off x="9264136" y="6426690"/>
            <a:ext cx="1227693"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Expected Challenges</a:t>
            </a:r>
            <a:endParaRPr lang="en-IL" sz="1100" dirty="0">
              <a:solidFill>
                <a:schemeClr val="tx1"/>
              </a:solidFill>
            </a:endParaRPr>
          </a:p>
        </p:txBody>
      </p:sp>
      <p:sp>
        <p:nvSpPr>
          <p:cNvPr id="22" name="Arrow: Chevron 21">
            <a:extLst>
              <a:ext uri="{FF2B5EF4-FFF2-40B4-BE49-F238E27FC236}">
                <a16:creationId xmlns:a16="http://schemas.microsoft.com/office/drawing/2014/main" id="{622536C0-CDFD-F6FE-6896-4E9E058D3BA4}"/>
              </a:ext>
            </a:extLst>
          </p:cNvPr>
          <p:cNvSpPr/>
          <p:nvPr/>
        </p:nvSpPr>
        <p:spPr>
          <a:xfrm>
            <a:off x="10302840" y="6425844"/>
            <a:ext cx="122773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Evaluation Plan</a:t>
            </a:r>
            <a:endParaRPr lang="en-IL" sz="1100" dirty="0">
              <a:solidFill>
                <a:schemeClr val="tx1"/>
              </a:solidFill>
            </a:endParaRPr>
          </a:p>
        </p:txBody>
      </p:sp>
      <p:sp>
        <p:nvSpPr>
          <p:cNvPr id="23" name="Arrow: Chevron 22">
            <a:extLst>
              <a:ext uri="{FF2B5EF4-FFF2-40B4-BE49-F238E27FC236}">
                <a16:creationId xmlns:a16="http://schemas.microsoft.com/office/drawing/2014/main" id="{DACE11C3-7EF9-D342-F34C-0DC6DA938A9B}"/>
              </a:ext>
            </a:extLst>
          </p:cNvPr>
          <p:cNvSpPr/>
          <p:nvPr/>
        </p:nvSpPr>
        <p:spPr>
          <a:xfrm>
            <a:off x="11348135" y="6424998"/>
            <a:ext cx="838986" cy="401075"/>
          </a:xfrm>
          <a:prstGeom prst="chevron">
            <a:avLst/>
          </a:prstGeom>
          <a:solidFill>
            <a:schemeClr val="accent5">
              <a:lumMod val="60000"/>
              <a:lumOff val="40000"/>
            </a:schemeClr>
          </a:solidFill>
          <a:ln>
            <a:noFill/>
          </a:ln>
          <a:scene3d>
            <a:camera prst="orthographicFront"/>
            <a:lightRig rig="threePt" dir="t"/>
          </a:scene3d>
          <a:sp3d>
            <a:bevelT prst="relaxedIns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GUI</a:t>
            </a:r>
            <a:endParaRPr lang="en-IL" sz="1200" dirty="0">
              <a:solidFill>
                <a:schemeClr val="tx1"/>
              </a:solidFill>
            </a:endParaRPr>
          </a:p>
        </p:txBody>
      </p:sp>
      <p:sp>
        <p:nvSpPr>
          <p:cNvPr id="24" name="TextBox 23">
            <a:extLst>
              <a:ext uri="{FF2B5EF4-FFF2-40B4-BE49-F238E27FC236}">
                <a16:creationId xmlns:a16="http://schemas.microsoft.com/office/drawing/2014/main" id="{A8C47113-9521-5D45-9379-64DD1743D141}"/>
              </a:ext>
            </a:extLst>
          </p:cNvPr>
          <p:cNvSpPr txBox="1"/>
          <p:nvPr/>
        </p:nvSpPr>
        <p:spPr>
          <a:xfrm>
            <a:off x="-16436" y="6456986"/>
            <a:ext cx="478111" cy="338554"/>
          </a:xfrm>
          <a:prstGeom prst="rect">
            <a:avLst/>
          </a:prstGeom>
          <a:noFill/>
          <a:ln>
            <a:noFill/>
          </a:ln>
        </p:spPr>
        <p:txBody>
          <a:bodyPr wrap="square" rtlCol="0">
            <a:spAutoFit/>
          </a:bodyPr>
          <a:lstStyle/>
          <a:p>
            <a:r>
              <a:rPr lang="en-US" sz="1600" dirty="0">
                <a:solidFill>
                  <a:schemeClr val="bg1"/>
                </a:solidFill>
                <a:latin typeface="+mj-lt"/>
              </a:rPr>
              <a:t>19</a:t>
            </a:r>
            <a:endParaRPr lang="en-IL" sz="1600" dirty="0">
              <a:solidFill>
                <a:schemeClr val="bg1"/>
              </a:solidFill>
              <a:latin typeface="+mj-lt"/>
            </a:endParaRPr>
          </a:p>
        </p:txBody>
      </p:sp>
    </p:spTree>
    <p:extLst>
      <p:ext uri="{BB962C8B-B14F-4D97-AF65-F5344CB8AC3E}">
        <p14:creationId xmlns:p14="http://schemas.microsoft.com/office/powerpoint/2010/main" val="1745226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cxnSp>
        <p:nvCxnSpPr>
          <p:cNvPr id="34" name="Straight Connector 33">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36" name="Rectangle 35">
            <a:extLst>
              <a:ext uri="{FF2B5EF4-FFF2-40B4-BE49-F238E27FC236}">
                <a16:creationId xmlns:a16="http://schemas.microsoft.com/office/drawing/2014/main" id="{C9B7F88A-EE9B-4C9D-9477-42E2346622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5875" cap="flat" cmpd="sng" algn="ctr">
            <a:noFill/>
            <a:prstDash val="solid"/>
          </a:ln>
          <a:effectLst/>
          <a:extLst>
            <a:ext uri="{91240B29-F687-4F45-9708-019B960494DF}">
              <a14:hiddenLine xmlns:a14="http://schemas.microsoft.com/office/drawing/2010/main" w="15875" cap="flat" cmpd="sng" algn="ctr">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descr="Top view of wood desk with the plant, white keyboard, coffee in a white mug, notebook, and pen">
            <a:extLst>
              <a:ext uri="{FF2B5EF4-FFF2-40B4-BE49-F238E27FC236}">
                <a16:creationId xmlns:a16="http://schemas.microsoft.com/office/drawing/2014/main" id="{DAEA0DF6-C5DD-9C3A-5309-75A00562BF91}"/>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t="1559" b="15416"/>
          <a:stretch/>
        </p:blipFill>
        <p:spPr>
          <a:xfrm>
            <a:off x="-1" y="10"/>
            <a:ext cx="12191999" cy="6857990"/>
          </a:xfrm>
          <a:prstGeom prst="rect">
            <a:avLst/>
          </a:prstGeom>
        </p:spPr>
      </p:pic>
      <p:sp>
        <p:nvSpPr>
          <p:cNvPr id="38" name="Rectangle 37">
            <a:extLst>
              <a:ext uri="{FF2B5EF4-FFF2-40B4-BE49-F238E27FC236}">
                <a16:creationId xmlns:a16="http://schemas.microsoft.com/office/drawing/2014/main" id="{7319A1DD-F557-4EC6-8A8C-F7617B4CD6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3118982"/>
            <a:ext cx="7537704" cy="2462668"/>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C6D598-263B-38A9-E57C-98E146AE6092}"/>
              </a:ext>
            </a:extLst>
          </p:cNvPr>
          <p:cNvSpPr>
            <a:spLocks noGrp="1"/>
          </p:cNvSpPr>
          <p:nvPr>
            <p:ph type="title"/>
          </p:nvPr>
        </p:nvSpPr>
        <p:spPr>
          <a:xfrm>
            <a:off x="4985517" y="3331444"/>
            <a:ext cx="6470692" cy="1229306"/>
          </a:xfrm>
        </p:spPr>
        <p:txBody>
          <a:bodyPr vert="horz" lIns="91440" tIns="45720" rIns="91440" bIns="45720" rtlCol="0" anchor="b">
            <a:normAutofit/>
          </a:bodyPr>
          <a:lstStyle/>
          <a:p>
            <a:r>
              <a:rPr lang="en-US" sz="5400" dirty="0">
                <a:solidFill>
                  <a:schemeClr val="tx1"/>
                </a:solidFill>
              </a:rPr>
              <a:t>Table of Contents</a:t>
            </a:r>
          </a:p>
        </p:txBody>
      </p:sp>
      <p:cxnSp>
        <p:nvCxnSpPr>
          <p:cNvPr id="40" name="Straight Connector 39">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10211" y="4641183"/>
            <a:ext cx="6309360" cy="0"/>
          </a:xfrm>
          <a:prstGeom prst="line">
            <a:avLst/>
          </a:prstGeom>
          <a:ln w="19050">
            <a:solidFill>
              <a:schemeClr val="accent1">
                <a:alpha val="90000"/>
              </a:schemeClr>
            </a:solidFill>
          </a:ln>
        </p:spPr>
        <p:style>
          <a:lnRef idx="1">
            <a:schemeClr val="accent1"/>
          </a:lnRef>
          <a:fillRef idx="0">
            <a:schemeClr val="accent1"/>
          </a:fillRef>
          <a:effectRef idx="0">
            <a:schemeClr val="accent1"/>
          </a:effectRef>
          <a:fontRef idx="minor">
            <a:schemeClr val="tx1"/>
          </a:fontRef>
        </p:style>
      </p:cxnSp>
      <p:sp>
        <p:nvSpPr>
          <p:cNvPr id="42" name="!!footer rectangle">
            <a:extLst>
              <a:ext uri="{FF2B5EF4-FFF2-40B4-BE49-F238E27FC236}">
                <a16:creationId xmlns:a16="http://schemas.microsoft.com/office/drawing/2014/main" id="{D50218C5-E017-43D2-8345-FD9FBF0C99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cxnSp>
        <p:nvCxnSpPr>
          <p:cNvPr id="6" name="Straight Connector 5">
            <a:extLst>
              <a:ext uri="{FF2B5EF4-FFF2-40B4-BE49-F238E27FC236}">
                <a16:creationId xmlns:a16="http://schemas.microsoft.com/office/drawing/2014/main" id="{EAA936E2-FDBC-7DB6-8F74-EACABDAEFAB8}"/>
              </a:ext>
            </a:extLst>
          </p:cNvPr>
          <p:cNvCxnSpPr>
            <a:cxnSpLocks/>
          </p:cNvCxnSpPr>
          <p:nvPr/>
        </p:nvCxnSpPr>
        <p:spPr>
          <a:xfrm>
            <a:off x="518474" y="857839"/>
            <a:ext cx="556" cy="454785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55" name="Arrow: Pentagon 54">
            <a:extLst>
              <a:ext uri="{FF2B5EF4-FFF2-40B4-BE49-F238E27FC236}">
                <a16:creationId xmlns:a16="http://schemas.microsoft.com/office/drawing/2014/main" id="{9ADAD53C-2DC8-419E-1F9B-E26D983D4278}"/>
              </a:ext>
            </a:extLst>
          </p:cNvPr>
          <p:cNvSpPr/>
          <p:nvPr/>
        </p:nvSpPr>
        <p:spPr>
          <a:xfrm>
            <a:off x="499619" y="862552"/>
            <a:ext cx="791841" cy="245097"/>
          </a:xfrm>
          <a:prstGeom prst="homePlate">
            <a:avLst/>
          </a:prstGeom>
          <a:solidFill>
            <a:schemeClr val="tx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mj-lt"/>
              </a:rPr>
              <a:t>3</a:t>
            </a:r>
            <a:endParaRPr lang="en-IL" dirty="0">
              <a:solidFill>
                <a:schemeClr val="bg1"/>
              </a:solidFill>
              <a:latin typeface="+mj-lt"/>
            </a:endParaRPr>
          </a:p>
        </p:txBody>
      </p:sp>
      <p:sp>
        <p:nvSpPr>
          <p:cNvPr id="56" name="TextBox 55">
            <a:extLst>
              <a:ext uri="{FF2B5EF4-FFF2-40B4-BE49-F238E27FC236}">
                <a16:creationId xmlns:a16="http://schemas.microsoft.com/office/drawing/2014/main" id="{0318072A-89F4-B0CA-5881-2A2017578389}"/>
              </a:ext>
            </a:extLst>
          </p:cNvPr>
          <p:cNvSpPr txBox="1"/>
          <p:nvPr/>
        </p:nvSpPr>
        <p:spPr>
          <a:xfrm>
            <a:off x="1310322" y="795121"/>
            <a:ext cx="1807198" cy="369332"/>
          </a:xfrm>
          <a:prstGeom prst="rect">
            <a:avLst/>
          </a:prstGeom>
          <a:noFill/>
        </p:spPr>
        <p:txBody>
          <a:bodyPr wrap="square" rtlCol="0">
            <a:spAutoFit/>
          </a:bodyPr>
          <a:lstStyle/>
          <a:p>
            <a:r>
              <a:rPr lang="en-US" b="1" dirty="0">
                <a:latin typeface="+mj-lt"/>
              </a:rPr>
              <a:t>Introduction</a:t>
            </a:r>
            <a:endParaRPr lang="en-IL" b="1" dirty="0">
              <a:latin typeface="+mj-lt"/>
            </a:endParaRPr>
          </a:p>
        </p:txBody>
      </p:sp>
      <p:sp>
        <p:nvSpPr>
          <p:cNvPr id="57" name="Arrow: Pentagon 56">
            <a:extLst>
              <a:ext uri="{FF2B5EF4-FFF2-40B4-BE49-F238E27FC236}">
                <a16:creationId xmlns:a16="http://schemas.microsoft.com/office/drawing/2014/main" id="{86240C3E-3C97-803A-F920-F7B43189439A}"/>
              </a:ext>
            </a:extLst>
          </p:cNvPr>
          <p:cNvSpPr/>
          <p:nvPr/>
        </p:nvSpPr>
        <p:spPr>
          <a:xfrm>
            <a:off x="499611" y="1226631"/>
            <a:ext cx="820123" cy="245097"/>
          </a:xfrm>
          <a:prstGeom prst="homePlate">
            <a:avLst/>
          </a:prstGeom>
          <a:solidFill>
            <a:schemeClr val="tx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mj-lt"/>
              </a:rPr>
              <a:t>4</a:t>
            </a:r>
            <a:endParaRPr lang="en-IL" dirty="0">
              <a:solidFill>
                <a:schemeClr val="bg1"/>
              </a:solidFill>
              <a:latin typeface="+mj-lt"/>
            </a:endParaRPr>
          </a:p>
        </p:txBody>
      </p:sp>
      <p:sp>
        <p:nvSpPr>
          <p:cNvPr id="58" name="TextBox 57">
            <a:extLst>
              <a:ext uri="{FF2B5EF4-FFF2-40B4-BE49-F238E27FC236}">
                <a16:creationId xmlns:a16="http://schemas.microsoft.com/office/drawing/2014/main" id="{E0E1EBD0-609E-4547-261B-5488B99B1237}"/>
              </a:ext>
            </a:extLst>
          </p:cNvPr>
          <p:cNvSpPr txBox="1"/>
          <p:nvPr/>
        </p:nvSpPr>
        <p:spPr>
          <a:xfrm>
            <a:off x="1319744" y="1140382"/>
            <a:ext cx="2384985" cy="369332"/>
          </a:xfrm>
          <a:prstGeom prst="rect">
            <a:avLst/>
          </a:prstGeom>
          <a:noFill/>
        </p:spPr>
        <p:txBody>
          <a:bodyPr wrap="square" rtlCol="0">
            <a:spAutoFit/>
          </a:bodyPr>
          <a:lstStyle/>
          <a:p>
            <a:r>
              <a:rPr lang="en-US" b="1" dirty="0">
                <a:latin typeface="+mj-lt"/>
              </a:rPr>
              <a:t>Proposed Solution</a:t>
            </a:r>
            <a:endParaRPr lang="en-IL" b="1" dirty="0">
              <a:latin typeface="+mj-lt"/>
            </a:endParaRPr>
          </a:p>
        </p:txBody>
      </p:sp>
      <p:sp>
        <p:nvSpPr>
          <p:cNvPr id="59" name="Arrow: Pentagon 58">
            <a:extLst>
              <a:ext uri="{FF2B5EF4-FFF2-40B4-BE49-F238E27FC236}">
                <a16:creationId xmlns:a16="http://schemas.microsoft.com/office/drawing/2014/main" id="{58CC4626-D610-B794-4733-273459482100}"/>
              </a:ext>
            </a:extLst>
          </p:cNvPr>
          <p:cNvSpPr/>
          <p:nvPr/>
        </p:nvSpPr>
        <p:spPr>
          <a:xfrm>
            <a:off x="499620" y="1590335"/>
            <a:ext cx="820124" cy="245097"/>
          </a:xfrm>
          <a:prstGeom prst="homePlate">
            <a:avLst/>
          </a:prstGeom>
          <a:solidFill>
            <a:schemeClr val="tx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mj-lt"/>
              </a:rPr>
              <a:t>5</a:t>
            </a:r>
            <a:endParaRPr lang="en-IL" dirty="0">
              <a:solidFill>
                <a:schemeClr val="bg1"/>
              </a:solidFill>
              <a:latin typeface="+mj-lt"/>
            </a:endParaRPr>
          </a:p>
        </p:txBody>
      </p:sp>
      <p:sp>
        <p:nvSpPr>
          <p:cNvPr id="60" name="TextBox 59">
            <a:extLst>
              <a:ext uri="{FF2B5EF4-FFF2-40B4-BE49-F238E27FC236}">
                <a16:creationId xmlns:a16="http://schemas.microsoft.com/office/drawing/2014/main" id="{DA7B8333-DEA6-DC3E-9AF3-40AC5CDEC37A}"/>
              </a:ext>
            </a:extLst>
          </p:cNvPr>
          <p:cNvSpPr txBox="1"/>
          <p:nvPr/>
        </p:nvSpPr>
        <p:spPr>
          <a:xfrm>
            <a:off x="1310321" y="1528217"/>
            <a:ext cx="2384985" cy="369332"/>
          </a:xfrm>
          <a:prstGeom prst="rect">
            <a:avLst/>
          </a:prstGeom>
          <a:noFill/>
        </p:spPr>
        <p:txBody>
          <a:bodyPr wrap="square" rtlCol="0">
            <a:spAutoFit/>
          </a:bodyPr>
          <a:lstStyle/>
          <a:p>
            <a:r>
              <a:rPr lang="en-US" b="1" dirty="0">
                <a:latin typeface="+mj-lt"/>
              </a:rPr>
              <a:t>System Workflow</a:t>
            </a:r>
            <a:endParaRPr lang="en-IL" b="1" dirty="0">
              <a:latin typeface="+mj-lt"/>
            </a:endParaRPr>
          </a:p>
        </p:txBody>
      </p:sp>
      <p:sp>
        <p:nvSpPr>
          <p:cNvPr id="63" name="Arrow: Pentagon 62">
            <a:extLst>
              <a:ext uri="{FF2B5EF4-FFF2-40B4-BE49-F238E27FC236}">
                <a16:creationId xmlns:a16="http://schemas.microsoft.com/office/drawing/2014/main" id="{2E81C4B0-4665-6094-7CA1-B66005F67F43}"/>
              </a:ext>
            </a:extLst>
          </p:cNvPr>
          <p:cNvSpPr/>
          <p:nvPr/>
        </p:nvSpPr>
        <p:spPr>
          <a:xfrm>
            <a:off x="499424" y="1987625"/>
            <a:ext cx="791849" cy="245097"/>
          </a:xfrm>
          <a:prstGeom prst="homePlate">
            <a:avLst/>
          </a:prstGeom>
          <a:solidFill>
            <a:schemeClr val="tx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mj-lt"/>
              </a:rPr>
              <a:t>6</a:t>
            </a:r>
            <a:endParaRPr lang="en-IL" dirty="0">
              <a:solidFill>
                <a:schemeClr val="bg1"/>
              </a:solidFill>
              <a:latin typeface="+mj-lt"/>
            </a:endParaRPr>
          </a:p>
        </p:txBody>
      </p:sp>
      <p:sp>
        <p:nvSpPr>
          <p:cNvPr id="64" name="TextBox 63">
            <a:extLst>
              <a:ext uri="{FF2B5EF4-FFF2-40B4-BE49-F238E27FC236}">
                <a16:creationId xmlns:a16="http://schemas.microsoft.com/office/drawing/2014/main" id="{44F32478-7FF2-8BD4-337A-B11FBC706F1B}"/>
              </a:ext>
            </a:extLst>
          </p:cNvPr>
          <p:cNvSpPr txBox="1"/>
          <p:nvPr/>
        </p:nvSpPr>
        <p:spPr>
          <a:xfrm>
            <a:off x="1281844" y="1962657"/>
            <a:ext cx="2384985" cy="369332"/>
          </a:xfrm>
          <a:prstGeom prst="rect">
            <a:avLst/>
          </a:prstGeom>
          <a:noFill/>
        </p:spPr>
        <p:txBody>
          <a:bodyPr wrap="square" rtlCol="0">
            <a:spAutoFit/>
          </a:bodyPr>
          <a:lstStyle/>
          <a:p>
            <a:r>
              <a:rPr lang="en-US" b="1" dirty="0">
                <a:latin typeface="+mj-lt"/>
              </a:rPr>
              <a:t>Face &amp; Eye Detection</a:t>
            </a:r>
            <a:endParaRPr lang="en-IL" b="1" dirty="0">
              <a:latin typeface="+mj-lt"/>
            </a:endParaRPr>
          </a:p>
        </p:txBody>
      </p:sp>
      <p:sp>
        <p:nvSpPr>
          <p:cNvPr id="65" name="Arrow: Pentagon 64">
            <a:extLst>
              <a:ext uri="{FF2B5EF4-FFF2-40B4-BE49-F238E27FC236}">
                <a16:creationId xmlns:a16="http://schemas.microsoft.com/office/drawing/2014/main" id="{FA242B9B-0F6A-47CF-EAB9-5A1CA4309434}"/>
              </a:ext>
            </a:extLst>
          </p:cNvPr>
          <p:cNvSpPr/>
          <p:nvPr/>
        </p:nvSpPr>
        <p:spPr>
          <a:xfrm>
            <a:off x="499422" y="2397402"/>
            <a:ext cx="791849" cy="245097"/>
          </a:xfrm>
          <a:prstGeom prst="homePlate">
            <a:avLst/>
          </a:prstGeom>
          <a:solidFill>
            <a:schemeClr val="tx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mj-lt"/>
              </a:rPr>
              <a:t>7-8</a:t>
            </a:r>
            <a:endParaRPr lang="en-IL" dirty="0">
              <a:solidFill>
                <a:schemeClr val="bg1"/>
              </a:solidFill>
              <a:latin typeface="+mj-lt"/>
            </a:endParaRPr>
          </a:p>
        </p:txBody>
      </p:sp>
      <p:sp>
        <p:nvSpPr>
          <p:cNvPr id="66" name="TextBox 65">
            <a:extLst>
              <a:ext uri="{FF2B5EF4-FFF2-40B4-BE49-F238E27FC236}">
                <a16:creationId xmlns:a16="http://schemas.microsoft.com/office/drawing/2014/main" id="{326D99C2-FB4A-4222-652F-7C0745470317}"/>
              </a:ext>
            </a:extLst>
          </p:cNvPr>
          <p:cNvSpPr txBox="1"/>
          <p:nvPr/>
        </p:nvSpPr>
        <p:spPr>
          <a:xfrm>
            <a:off x="1310126" y="2362450"/>
            <a:ext cx="2384985" cy="369332"/>
          </a:xfrm>
          <a:prstGeom prst="rect">
            <a:avLst/>
          </a:prstGeom>
          <a:noFill/>
        </p:spPr>
        <p:txBody>
          <a:bodyPr wrap="square" rtlCol="0">
            <a:spAutoFit/>
          </a:bodyPr>
          <a:lstStyle/>
          <a:p>
            <a:r>
              <a:rPr lang="en-US" b="1" dirty="0">
                <a:latin typeface="+mj-lt"/>
              </a:rPr>
              <a:t>DLib</a:t>
            </a:r>
            <a:endParaRPr lang="en-IL" b="1" dirty="0">
              <a:latin typeface="+mj-lt"/>
            </a:endParaRPr>
          </a:p>
        </p:txBody>
      </p:sp>
      <p:sp>
        <p:nvSpPr>
          <p:cNvPr id="67" name="Arrow: Pentagon 66">
            <a:extLst>
              <a:ext uri="{FF2B5EF4-FFF2-40B4-BE49-F238E27FC236}">
                <a16:creationId xmlns:a16="http://schemas.microsoft.com/office/drawing/2014/main" id="{E397CCC5-223C-7541-8DCD-1D34ACCA172A}"/>
              </a:ext>
            </a:extLst>
          </p:cNvPr>
          <p:cNvSpPr/>
          <p:nvPr/>
        </p:nvSpPr>
        <p:spPr>
          <a:xfrm>
            <a:off x="499417" y="2804629"/>
            <a:ext cx="791849" cy="245097"/>
          </a:xfrm>
          <a:prstGeom prst="homePlate">
            <a:avLst/>
          </a:prstGeom>
          <a:solidFill>
            <a:schemeClr val="tx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mj-lt"/>
              </a:rPr>
              <a:t>9-12</a:t>
            </a:r>
            <a:endParaRPr lang="en-IL" dirty="0">
              <a:solidFill>
                <a:schemeClr val="bg1"/>
              </a:solidFill>
              <a:latin typeface="+mj-lt"/>
            </a:endParaRPr>
          </a:p>
        </p:txBody>
      </p:sp>
      <p:sp>
        <p:nvSpPr>
          <p:cNvPr id="68" name="TextBox 67">
            <a:extLst>
              <a:ext uri="{FF2B5EF4-FFF2-40B4-BE49-F238E27FC236}">
                <a16:creationId xmlns:a16="http://schemas.microsoft.com/office/drawing/2014/main" id="{D178EFF7-4284-351D-205F-609917B6664D}"/>
              </a:ext>
            </a:extLst>
          </p:cNvPr>
          <p:cNvSpPr txBox="1"/>
          <p:nvPr/>
        </p:nvSpPr>
        <p:spPr>
          <a:xfrm>
            <a:off x="1300696" y="2742511"/>
            <a:ext cx="2384985" cy="369332"/>
          </a:xfrm>
          <a:prstGeom prst="rect">
            <a:avLst/>
          </a:prstGeom>
          <a:noFill/>
        </p:spPr>
        <p:txBody>
          <a:bodyPr wrap="square" rtlCol="0">
            <a:spAutoFit/>
          </a:bodyPr>
          <a:lstStyle/>
          <a:p>
            <a:r>
              <a:rPr lang="en-US" b="1" dirty="0">
                <a:latin typeface="+mj-lt"/>
              </a:rPr>
              <a:t>Keras Models</a:t>
            </a:r>
            <a:endParaRPr lang="en-IL" b="1" dirty="0">
              <a:latin typeface="+mj-lt"/>
            </a:endParaRPr>
          </a:p>
        </p:txBody>
      </p:sp>
      <p:sp>
        <p:nvSpPr>
          <p:cNvPr id="69" name="Arrow: Pentagon 68">
            <a:extLst>
              <a:ext uri="{FF2B5EF4-FFF2-40B4-BE49-F238E27FC236}">
                <a16:creationId xmlns:a16="http://schemas.microsoft.com/office/drawing/2014/main" id="{967B7100-914E-D123-A2FC-54E0C42C1453}"/>
              </a:ext>
            </a:extLst>
          </p:cNvPr>
          <p:cNvSpPr/>
          <p:nvPr/>
        </p:nvSpPr>
        <p:spPr>
          <a:xfrm>
            <a:off x="499417" y="3179595"/>
            <a:ext cx="791849" cy="245097"/>
          </a:xfrm>
          <a:prstGeom prst="homePlate">
            <a:avLst/>
          </a:prstGeom>
          <a:solidFill>
            <a:schemeClr val="tx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mj-lt"/>
              </a:rPr>
              <a:t>13-14</a:t>
            </a:r>
            <a:endParaRPr lang="en-IL" dirty="0">
              <a:solidFill>
                <a:schemeClr val="bg1"/>
              </a:solidFill>
              <a:latin typeface="+mj-lt"/>
            </a:endParaRPr>
          </a:p>
        </p:txBody>
      </p:sp>
      <p:sp>
        <p:nvSpPr>
          <p:cNvPr id="70" name="TextBox 69">
            <a:extLst>
              <a:ext uri="{FF2B5EF4-FFF2-40B4-BE49-F238E27FC236}">
                <a16:creationId xmlns:a16="http://schemas.microsoft.com/office/drawing/2014/main" id="{0F43C374-0EF9-BE65-DDD6-008461F38AED}"/>
              </a:ext>
            </a:extLst>
          </p:cNvPr>
          <p:cNvSpPr txBox="1"/>
          <p:nvPr/>
        </p:nvSpPr>
        <p:spPr>
          <a:xfrm>
            <a:off x="1300696" y="3117477"/>
            <a:ext cx="2384985" cy="369332"/>
          </a:xfrm>
          <a:prstGeom prst="rect">
            <a:avLst/>
          </a:prstGeom>
          <a:noFill/>
        </p:spPr>
        <p:txBody>
          <a:bodyPr wrap="square" rtlCol="0">
            <a:spAutoFit/>
          </a:bodyPr>
          <a:lstStyle/>
          <a:p>
            <a:r>
              <a:rPr lang="en-US" b="1" dirty="0">
                <a:latin typeface="+mj-lt"/>
              </a:rPr>
              <a:t>DenseNet121</a:t>
            </a:r>
            <a:endParaRPr lang="en-IL" b="1" dirty="0">
              <a:latin typeface="+mj-lt"/>
            </a:endParaRPr>
          </a:p>
        </p:txBody>
      </p:sp>
      <p:sp>
        <p:nvSpPr>
          <p:cNvPr id="71" name="Arrow: Pentagon 70">
            <a:extLst>
              <a:ext uri="{FF2B5EF4-FFF2-40B4-BE49-F238E27FC236}">
                <a16:creationId xmlns:a16="http://schemas.microsoft.com/office/drawing/2014/main" id="{26BAF0AF-CFE8-700F-F93E-D0B8E78E7BF9}"/>
              </a:ext>
            </a:extLst>
          </p:cNvPr>
          <p:cNvSpPr/>
          <p:nvPr/>
        </p:nvSpPr>
        <p:spPr>
          <a:xfrm>
            <a:off x="499417" y="3548927"/>
            <a:ext cx="791849" cy="245097"/>
          </a:xfrm>
          <a:prstGeom prst="homePlate">
            <a:avLst/>
          </a:prstGeom>
          <a:solidFill>
            <a:schemeClr val="tx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mj-lt"/>
              </a:rPr>
              <a:t>15</a:t>
            </a:r>
            <a:endParaRPr lang="en-IL" dirty="0">
              <a:solidFill>
                <a:schemeClr val="bg1"/>
              </a:solidFill>
              <a:latin typeface="+mj-lt"/>
            </a:endParaRPr>
          </a:p>
        </p:txBody>
      </p:sp>
      <p:sp>
        <p:nvSpPr>
          <p:cNvPr id="72" name="TextBox 71">
            <a:extLst>
              <a:ext uri="{FF2B5EF4-FFF2-40B4-BE49-F238E27FC236}">
                <a16:creationId xmlns:a16="http://schemas.microsoft.com/office/drawing/2014/main" id="{90B9359C-A15D-ED4F-CFE0-D4E6B2F2ACCD}"/>
              </a:ext>
            </a:extLst>
          </p:cNvPr>
          <p:cNvSpPr txBox="1"/>
          <p:nvPr/>
        </p:nvSpPr>
        <p:spPr>
          <a:xfrm>
            <a:off x="1300696" y="3486809"/>
            <a:ext cx="2384985" cy="369332"/>
          </a:xfrm>
          <a:prstGeom prst="rect">
            <a:avLst/>
          </a:prstGeom>
          <a:noFill/>
        </p:spPr>
        <p:txBody>
          <a:bodyPr wrap="square" rtlCol="0">
            <a:spAutoFit/>
          </a:bodyPr>
          <a:lstStyle/>
          <a:p>
            <a:r>
              <a:rPr lang="en-US" b="1" dirty="0">
                <a:latin typeface="+mj-lt"/>
              </a:rPr>
              <a:t>Attention Mechanism</a:t>
            </a:r>
            <a:endParaRPr lang="en-IL" b="1" dirty="0">
              <a:latin typeface="+mj-lt"/>
            </a:endParaRPr>
          </a:p>
        </p:txBody>
      </p:sp>
      <p:sp>
        <p:nvSpPr>
          <p:cNvPr id="73" name="Arrow: Pentagon 72">
            <a:extLst>
              <a:ext uri="{FF2B5EF4-FFF2-40B4-BE49-F238E27FC236}">
                <a16:creationId xmlns:a16="http://schemas.microsoft.com/office/drawing/2014/main" id="{27A1952F-38F6-59E7-327B-6F7C55F0B95B}"/>
              </a:ext>
            </a:extLst>
          </p:cNvPr>
          <p:cNvSpPr/>
          <p:nvPr/>
        </p:nvSpPr>
        <p:spPr>
          <a:xfrm>
            <a:off x="489987" y="3964251"/>
            <a:ext cx="791849" cy="245097"/>
          </a:xfrm>
          <a:prstGeom prst="homePlate">
            <a:avLst/>
          </a:prstGeom>
          <a:solidFill>
            <a:schemeClr val="tx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mj-lt"/>
              </a:rPr>
              <a:t>16</a:t>
            </a:r>
            <a:endParaRPr lang="en-IL" dirty="0">
              <a:solidFill>
                <a:schemeClr val="bg1"/>
              </a:solidFill>
              <a:latin typeface="+mj-lt"/>
            </a:endParaRPr>
          </a:p>
        </p:txBody>
      </p:sp>
      <p:sp>
        <p:nvSpPr>
          <p:cNvPr id="74" name="TextBox 73">
            <a:extLst>
              <a:ext uri="{FF2B5EF4-FFF2-40B4-BE49-F238E27FC236}">
                <a16:creationId xmlns:a16="http://schemas.microsoft.com/office/drawing/2014/main" id="{8EBA54AD-C3AB-B1CA-A4C7-C8A97923A233}"/>
              </a:ext>
            </a:extLst>
          </p:cNvPr>
          <p:cNvSpPr txBox="1"/>
          <p:nvPr/>
        </p:nvSpPr>
        <p:spPr>
          <a:xfrm>
            <a:off x="1291266" y="3902133"/>
            <a:ext cx="2677220" cy="369332"/>
          </a:xfrm>
          <a:prstGeom prst="rect">
            <a:avLst/>
          </a:prstGeom>
          <a:noFill/>
        </p:spPr>
        <p:txBody>
          <a:bodyPr wrap="square" rtlCol="0">
            <a:spAutoFit/>
          </a:bodyPr>
          <a:lstStyle/>
          <a:p>
            <a:r>
              <a:rPr lang="en-US" b="1" dirty="0">
                <a:latin typeface="+mj-lt"/>
              </a:rPr>
              <a:t>Architecture</a:t>
            </a:r>
            <a:endParaRPr lang="en-IL" b="1" dirty="0">
              <a:latin typeface="+mj-lt"/>
            </a:endParaRPr>
          </a:p>
        </p:txBody>
      </p:sp>
      <p:sp>
        <p:nvSpPr>
          <p:cNvPr id="75" name="Arrow: Pentagon 74">
            <a:extLst>
              <a:ext uri="{FF2B5EF4-FFF2-40B4-BE49-F238E27FC236}">
                <a16:creationId xmlns:a16="http://schemas.microsoft.com/office/drawing/2014/main" id="{12C24C4F-C549-8160-155F-D2D3749DCD0B}"/>
              </a:ext>
            </a:extLst>
          </p:cNvPr>
          <p:cNvSpPr/>
          <p:nvPr/>
        </p:nvSpPr>
        <p:spPr>
          <a:xfrm>
            <a:off x="499417" y="4344312"/>
            <a:ext cx="791849" cy="245097"/>
          </a:xfrm>
          <a:prstGeom prst="homePlate">
            <a:avLst/>
          </a:prstGeom>
          <a:solidFill>
            <a:schemeClr val="tx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mj-lt"/>
              </a:rPr>
              <a:t>17</a:t>
            </a:r>
            <a:endParaRPr lang="en-IL" dirty="0">
              <a:solidFill>
                <a:schemeClr val="bg1"/>
              </a:solidFill>
              <a:latin typeface="+mj-lt"/>
            </a:endParaRPr>
          </a:p>
        </p:txBody>
      </p:sp>
      <p:sp>
        <p:nvSpPr>
          <p:cNvPr id="76" name="TextBox 75">
            <a:extLst>
              <a:ext uri="{FF2B5EF4-FFF2-40B4-BE49-F238E27FC236}">
                <a16:creationId xmlns:a16="http://schemas.microsoft.com/office/drawing/2014/main" id="{B3D4FFB7-6F2F-D337-38C5-B1826798A511}"/>
              </a:ext>
            </a:extLst>
          </p:cNvPr>
          <p:cNvSpPr txBox="1"/>
          <p:nvPr/>
        </p:nvSpPr>
        <p:spPr>
          <a:xfrm>
            <a:off x="1300696" y="4282194"/>
            <a:ext cx="2677220" cy="369332"/>
          </a:xfrm>
          <a:prstGeom prst="rect">
            <a:avLst/>
          </a:prstGeom>
          <a:noFill/>
        </p:spPr>
        <p:txBody>
          <a:bodyPr wrap="square" rtlCol="0">
            <a:spAutoFit/>
          </a:bodyPr>
          <a:lstStyle/>
          <a:p>
            <a:r>
              <a:rPr lang="en-US" b="1" dirty="0">
                <a:latin typeface="+mj-lt"/>
              </a:rPr>
              <a:t>Expected Challenges</a:t>
            </a:r>
            <a:endParaRPr lang="en-IL" b="1" dirty="0">
              <a:latin typeface="+mj-lt"/>
            </a:endParaRPr>
          </a:p>
        </p:txBody>
      </p:sp>
      <p:sp>
        <p:nvSpPr>
          <p:cNvPr id="77" name="Arrow: Pentagon 76">
            <a:extLst>
              <a:ext uri="{FF2B5EF4-FFF2-40B4-BE49-F238E27FC236}">
                <a16:creationId xmlns:a16="http://schemas.microsoft.com/office/drawing/2014/main" id="{F536AB30-B9A0-DD24-8AD9-456AB1A62475}"/>
              </a:ext>
            </a:extLst>
          </p:cNvPr>
          <p:cNvSpPr/>
          <p:nvPr/>
        </p:nvSpPr>
        <p:spPr>
          <a:xfrm>
            <a:off x="489987" y="4789606"/>
            <a:ext cx="791849" cy="245097"/>
          </a:xfrm>
          <a:prstGeom prst="homePlate">
            <a:avLst/>
          </a:prstGeom>
          <a:solidFill>
            <a:schemeClr val="tx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mj-lt"/>
              </a:rPr>
              <a:t>18</a:t>
            </a:r>
            <a:endParaRPr lang="en-IL" dirty="0">
              <a:solidFill>
                <a:schemeClr val="bg1"/>
              </a:solidFill>
              <a:latin typeface="+mj-lt"/>
            </a:endParaRPr>
          </a:p>
        </p:txBody>
      </p:sp>
      <p:sp>
        <p:nvSpPr>
          <p:cNvPr id="78" name="TextBox 77">
            <a:extLst>
              <a:ext uri="{FF2B5EF4-FFF2-40B4-BE49-F238E27FC236}">
                <a16:creationId xmlns:a16="http://schemas.microsoft.com/office/drawing/2014/main" id="{66461EBA-F0B1-5D28-0635-B6457E15C656}"/>
              </a:ext>
            </a:extLst>
          </p:cNvPr>
          <p:cNvSpPr txBox="1"/>
          <p:nvPr/>
        </p:nvSpPr>
        <p:spPr>
          <a:xfrm>
            <a:off x="1291266" y="4727488"/>
            <a:ext cx="2677220" cy="369332"/>
          </a:xfrm>
          <a:prstGeom prst="rect">
            <a:avLst/>
          </a:prstGeom>
          <a:noFill/>
        </p:spPr>
        <p:txBody>
          <a:bodyPr wrap="square" rtlCol="0">
            <a:spAutoFit/>
          </a:bodyPr>
          <a:lstStyle/>
          <a:p>
            <a:r>
              <a:rPr lang="en-US" b="1" dirty="0">
                <a:latin typeface="+mj-lt"/>
              </a:rPr>
              <a:t>Evaluation Plan</a:t>
            </a:r>
            <a:endParaRPr lang="en-IL" b="1" dirty="0">
              <a:latin typeface="+mj-lt"/>
            </a:endParaRPr>
          </a:p>
        </p:txBody>
      </p:sp>
      <p:sp>
        <p:nvSpPr>
          <p:cNvPr id="79" name="Arrow: Pentagon 78">
            <a:extLst>
              <a:ext uri="{FF2B5EF4-FFF2-40B4-BE49-F238E27FC236}">
                <a16:creationId xmlns:a16="http://schemas.microsoft.com/office/drawing/2014/main" id="{D60CBD2F-77A0-63B9-4F26-35DE492FEA0B}"/>
              </a:ext>
            </a:extLst>
          </p:cNvPr>
          <p:cNvSpPr/>
          <p:nvPr/>
        </p:nvSpPr>
        <p:spPr>
          <a:xfrm>
            <a:off x="499417" y="5157779"/>
            <a:ext cx="791849" cy="245097"/>
          </a:xfrm>
          <a:prstGeom prst="homePlate">
            <a:avLst/>
          </a:prstGeom>
          <a:solidFill>
            <a:schemeClr val="tx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mj-lt"/>
              </a:rPr>
              <a:t>19-23</a:t>
            </a:r>
            <a:endParaRPr lang="en-IL" dirty="0">
              <a:solidFill>
                <a:schemeClr val="bg1"/>
              </a:solidFill>
              <a:latin typeface="+mj-lt"/>
            </a:endParaRPr>
          </a:p>
        </p:txBody>
      </p:sp>
      <p:sp>
        <p:nvSpPr>
          <p:cNvPr id="80" name="TextBox 79">
            <a:extLst>
              <a:ext uri="{FF2B5EF4-FFF2-40B4-BE49-F238E27FC236}">
                <a16:creationId xmlns:a16="http://schemas.microsoft.com/office/drawing/2014/main" id="{A1717623-1461-9C31-D916-16E6B82214B6}"/>
              </a:ext>
            </a:extLst>
          </p:cNvPr>
          <p:cNvSpPr txBox="1"/>
          <p:nvPr/>
        </p:nvSpPr>
        <p:spPr>
          <a:xfrm>
            <a:off x="1300696" y="5095661"/>
            <a:ext cx="2677220" cy="369332"/>
          </a:xfrm>
          <a:prstGeom prst="rect">
            <a:avLst/>
          </a:prstGeom>
          <a:noFill/>
        </p:spPr>
        <p:txBody>
          <a:bodyPr wrap="square" rtlCol="0">
            <a:spAutoFit/>
          </a:bodyPr>
          <a:lstStyle/>
          <a:p>
            <a:r>
              <a:rPr lang="en-US" b="1" dirty="0">
                <a:latin typeface="+mj-lt"/>
              </a:rPr>
              <a:t>GUI</a:t>
            </a:r>
            <a:endParaRPr lang="en-IL" b="1" dirty="0">
              <a:latin typeface="+mj-lt"/>
            </a:endParaRPr>
          </a:p>
        </p:txBody>
      </p:sp>
      <p:sp>
        <p:nvSpPr>
          <p:cNvPr id="84" name="Arrow: Chevron 83">
            <a:extLst>
              <a:ext uri="{FF2B5EF4-FFF2-40B4-BE49-F238E27FC236}">
                <a16:creationId xmlns:a16="http://schemas.microsoft.com/office/drawing/2014/main" id="{576D9647-A500-A02F-8339-3E47D59A53A5}"/>
              </a:ext>
            </a:extLst>
          </p:cNvPr>
          <p:cNvSpPr/>
          <p:nvPr/>
        </p:nvSpPr>
        <p:spPr>
          <a:xfrm>
            <a:off x="257074" y="6438061"/>
            <a:ext cx="1360604"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Introduction</a:t>
            </a:r>
            <a:endParaRPr lang="en-IL" sz="1100" dirty="0">
              <a:solidFill>
                <a:schemeClr val="tx1"/>
              </a:solidFill>
            </a:endParaRPr>
          </a:p>
        </p:txBody>
      </p:sp>
      <p:sp>
        <p:nvSpPr>
          <p:cNvPr id="85" name="Arrow: Chevron 84">
            <a:extLst>
              <a:ext uri="{FF2B5EF4-FFF2-40B4-BE49-F238E27FC236}">
                <a16:creationId xmlns:a16="http://schemas.microsoft.com/office/drawing/2014/main" id="{73EC34EF-191B-0543-C9AC-F376F0D850D6}"/>
              </a:ext>
            </a:extLst>
          </p:cNvPr>
          <p:cNvSpPr/>
          <p:nvPr/>
        </p:nvSpPr>
        <p:spPr>
          <a:xfrm>
            <a:off x="1432971" y="6438059"/>
            <a:ext cx="124905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Solution</a:t>
            </a:r>
            <a:endParaRPr lang="en-IL" sz="1050" dirty="0">
              <a:solidFill>
                <a:schemeClr val="tx1"/>
              </a:solidFill>
            </a:endParaRPr>
          </a:p>
        </p:txBody>
      </p:sp>
      <p:sp>
        <p:nvSpPr>
          <p:cNvPr id="86" name="Arrow: Chevron 85">
            <a:extLst>
              <a:ext uri="{FF2B5EF4-FFF2-40B4-BE49-F238E27FC236}">
                <a16:creationId xmlns:a16="http://schemas.microsoft.com/office/drawing/2014/main" id="{570935F4-D80A-9227-5C16-7C7494229BB0}"/>
              </a:ext>
            </a:extLst>
          </p:cNvPr>
          <p:cNvSpPr/>
          <p:nvPr/>
        </p:nvSpPr>
        <p:spPr>
          <a:xfrm>
            <a:off x="2491329" y="6438059"/>
            <a:ext cx="114260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Sys’ Workflow</a:t>
            </a:r>
            <a:endParaRPr lang="en-IL" sz="1100" dirty="0">
              <a:solidFill>
                <a:schemeClr val="tx1"/>
              </a:solidFill>
            </a:endParaRPr>
          </a:p>
        </p:txBody>
      </p:sp>
      <p:sp>
        <p:nvSpPr>
          <p:cNvPr id="87" name="Arrow: Chevron 86">
            <a:extLst>
              <a:ext uri="{FF2B5EF4-FFF2-40B4-BE49-F238E27FC236}">
                <a16:creationId xmlns:a16="http://schemas.microsoft.com/office/drawing/2014/main" id="{B26228C7-BFF9-7F73-670F-FF9E00225D13}"/>
              </a:ext>
            </a:extLst>
          </p:cNvPr>
          <p:cNvSpPr/>
          <p:nvPr/>
        </p:nvSpPr>
        <p:spPr>
          <a:xfrm>
            <a:off x="3445207" y="6438058"/>
            <a:ext cx="125926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Face&amp;Eye Detection</a:t>
            </a:r>
            <a:endParaRPr lang="en-IL" sz="1100" dirty="0">
              <a:solidFill>
                <a:schemeClr val="tx1"/>
              </a:solidFill>
            </a:endParaRPr>
          </a:p>
        </p:txBody>
      </p:sp>
      <p:sp>
        <p:nvSpPr>
          <p:cNvPr id="88" name="Arrow: Chevron 87">
            <a:extLst>
              <a:ext uri="{FF2B5EF4-FFF2-40B4-BE49-F238E27FC236}">
                <a16:creationId xmlns:a16="http://schemas.microsoft.com/office/drawing/2014/main" id="{2FA9A382-864B-C279-ECB6-9FB71F85D7A7}"/>
              </a:ext>
            </a:extLst>
          </p:cNvPr>
          <p:cNvSpPr/>
          <p:nvPr/>
        </p:nvSpPr>
        <p:spPr>
          <a:xfrm>
            <a:off x="4515539" y="6438057"/>
            <a:ext cx="83898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DLib</a:t>
            </a:r>
            <a:endParaRPr lang="en-IL" sz="1100" dirty="0">
              <a:solidFill>
                <a:schemeClr val="tx1"/>
              </a:solidFill>
            </a:endParaRPr>
          </a:p>
        </p:txBody>
      </p:sp>
      <p:sp>
        <p:nvSpPr>
          <p:cNvPr id="89" name="Arrow: Chevron 88">
            <a:extLst>
              <a:ext uri="{FF2B5EF4-FFF2-40B4-BE49-F238E27FC236}">
                <a16:creationId xmlns:a16="http://schemas.microsoft.com/office/drawing/2014/main" id="{54C51324-CC22-8A75-1F03-9727435C2EAA}"/>
              </a:ext>
            </a:extLst>
          </p:cNvPr>
          <p:cNvSpPr/>
          <p:nvPr/>
        </p:nvSpPr>
        <p:spPr>
          <a:xfrm>
            <a:off x="5165890" y="6438056"/>
            <a:ext cx="107219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Keras Models</a:t>
            </a:r>
            <a:endParaRPr lang="en-IL" sz="1100" dirty="0">
              <a:solidFill>
                <a:schemeClr val="tx1"/>
              </a:solidFill>
            </a:endParaRPr>
          </a:p>
        </p:txBody>
      </p:sp>
      <p:sp>
        <p:nvSpPr>
          <p:cNvPr id="90" name="Arrow: Chevron 89">
            <a:extLst>
              <a:ext uri="{FF2B5EF4-FFF2-40B4-BE49-F238E27FC236}">
                <a16:creationId xmlns:a16="http://schemas.microsoft.com/office/drawing/2014/main" id="{DD93D4E0-6071-19D0-4108-DB702612656E}"/>
              </a:ext>
            </a:extLst>
          </p:cNvPr>
          <p:cNvSpPr/>
          <p:nvPr/>
        </p:nvSpPr>
        <p:spPr>
          <a:xfrm>
            <a:off x="6045338" y="6438055"/>
            <a:ext cx="1182478"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DenseNet121</a:t>
            </a:r>
            <a:endParaRPr lang="en-IL" sz="1100" dirty="0">
              <a:solidFill>
                <a:schemeClr val="tx1"/>
              </a:solidFill>
            </a:endParaRPr>
          </a:p>
        </p:txBody>
      </p:sp>
      <p:sp>
        <p:nvSpPr>
          <p:cNvPr id="91" name="Arrow: Chevron 90">
            <a:extLst>
              <a:ext uri="{FF2B5EF4-FFF2-40B4-BE49-F238E27FC236}">
                <a16:creationId xmlns:a16="http://schemas.microsoft.com/office/drawing/2014/main" id="{47376667-DD84-2CEB-39A3-C9AD40E31FB6}"/>
              </a:ext>
            </a:extLst>
          </p:cNvPr>
          <p:cNvSpPr/>
          <p:nvPr/>
        </p:nvSpPr>
        <p:spPr>
          <a:xfrm>
            <a:off x="7038346" y="6438986"/>
            <a:ext cx="124905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Attention Mechanism</a:t>
            </a:r>
            <a:endParaRPr lang="en-IL" sz="1100" dirty="0">
              <a:solidFill>
                <a:schemeClr val="tx1"/>
              </a:solidFill>
            </a:endParaRPr>
          </a:p>
        </p:txBody>
      </p:sp>
      <p:sp>
        <p:nvSpPr>
          <p:cNvPr id="92" name="Arrow: Chevron 91">
            <a:extLst>
              <a:ext uri="{FF2B5EF4-FFF2-40B4-BE49-F238E27FC236}">
                <a16:creationId xmlns:a16="http://schemas.microsoft.com/office/drawing/2014/main" id="{CB93CC83-ABF6-23FC-C4ED-30D61EF24F2D}"/>
              </a:ext>
            </a:extLst>
          </p:cNvPr>
          <p:cNvSpPr/>
          <p:nvPr/>
        </p:nvSpPr>
        <p:spPr>
          <a:xfrm>
            <a:off x="8091735" y="6438054"/>
            <a:ext cx="1359135"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Architecture</a:t>
            </a:r>
            <a:endParaRPr lang="en-IL" sz="1050" dirty="0">
              <a:solidFill>
                <a:schemeClr val="tx1"/>
              </a:solidFill>
            </a:endParaRPr>
          </a:p>
        </p:txBody>
      </p:sp>
      <p:sp>
        <p:nvSpPr>
          <p:cNvPr id="93" name="Arrow: Chevron 92">
            <a:extLst>
              <a:ext uri="{FF2B5EF4-FFF2-40B4-BE49-F238E27FC236}">
                <a16:creationId xmlns:a16="http://schemas.microsoft.com/office/drawing/2014/main" id="{549BF1FF-DD10-219A-A099-13ACAE27E42C}"/>
              </a:ext>
            </a:extLst>
          </p:cNvPr>
          <p:cNvSpPr/>
          <p:nvPr/>
        </p:nvSpPr>
        <p:spPr>
          <a:xfrm>
            <a:off x="9254922" y="6438054"/>
            <a:ext cx="1227693"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Expected Challenges</a:t>
            </a:r>
            <a:endParaRPr lang="en-IL" sz="1100" dirty="0">
              <a:solidFill>
                <a:schemeClr val="tx1"/>
              </a:solidFill>
            </a:endParaRPr>
          </a:p>
        </p:txBody>
      </p:sp>
      <p:sp>
        <p:nvSpPr>
          <p:cNvPr id="94" name="Arrow: Chevron 93">
            <a:extLst>
              <a:ext uri="{FF2B5EF4-FFF2-40B4-BE49-F238E27FC236}">
                <a16:creationId xmlns:a16="http://schemas.microsoft.com/office/drawing/2014/main" id="{1EAD0CD6-C11F-54B0-1352-30388B4445DA}"/>
              </a:ext>
            </a:extLst>
          </p:cNvPr>
          <p:cNvSpPr/>
          <p:nvPr/>
        </p:nvSpPr>
        <p:spPr>
          <a:xfrm>
            <a:off x="10293626" y="6437208"/>
            <a:ext cx="122773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Evaluation Plan</a:t>
            </a:r>
            <a:endParaRPr lang="en-IL" sz="1100" dirty="0">
              <a:solidFill>
                <a:schemeClr val="tx1"/>
              </a:solidFill>
            </a:endParaRPr>
          </a:p>
        </p:txBody>
      </p:sp>
      <p:sp>
        <p:nvSpPr>
          <p:cNvPr id="95" name="Arrow: Chevron 94">
            <a:extLst>
              <a:ext uri="{FF2B5EF4-FFF2-40B4-BE49-F238E27FC236}">
                <a16:creationId xmlns:a16="http://schemas.microsoft.com/office/drawing/2014/main" id="{D4D88C3E-47F0-215A-0D78-819B3FA88525}"/>
              </a:ext>
            </a:extLst>
          </p:cNvPr>
          <p:cNvSpPr/>
          <p:nvPr/>
        </p:nvSpPr>
        <p:spPr>
          <a:xfrm>
            <a:off x="11338921" y="6436362"/>
            <a:ext cx="83898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GUI</a:t>
            </a:r>
            <a:endParaRPr lang="en-IL" sz="1200" dirty="0">
              <a:solidFill>
                <a:schemeClr val="tx1"/>
              </a:solidFill>
            </a:endParaRPr>
          </a:p>
        </p:txBody>
      </p:sp>
    </p:spTree>
    <p:extLst>
      <p:ext uri="{BB962C8B-B14F-4D97-AF65-F5344CB8AC3E}">
        <p14:creationId xmlns:p14="http://schemas.microsoft.com/office/powerpoint/2010/main" val="145485232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9CE8890-74F5-47B1-2AA1-48FD07831DB2}"/>
              </a:ext>
            </a:extLst>
          </p:cNvPr>
          <p:cNvPicPr>
            <a:picLocks noChangeAspect="1"/>
          </p:cNvPicPr>
          <p:nvPr/>
        </p:nvPicPr>
        <p:blipFill>
          <a:blip r:embed="rId3"/>
          <a:stretch>
            <a:fillRect/>
          </a:stretch>
        </p:blipFill>
        <p:spPr>
          <a:xfrm>
            <a:off x="4053287" y="117179"/>
            <a:ext cx="3442888" cy="6148014"/>
          </a:xfrm>
          <a:prstGeom prst="rect">
            <a:avLst/>
          </a:prstGeom>
        </p:spPr>
      </p:pic>
      <p:sp>
        <p:nvSpPr>
          <p:cNvPr id="4" name="Arrow: Chevron 3">
            <a:extLst>
              <a:ext uri="{FF2B5EF4-FFF2-40B4-BE49-F238E27FC236}">
                <a16:creationId xmlns:a16="http://schemas.microsoft.com/office/drawing/2014/main" id="{83D6999F-5D93-1C8E-E0D6-9094DF5DB4F2}"/>
              </a:ext>
            </a:extLst>
          </p:cNvPr>
          <p:cNvSpPr/>
          <p:nvPr/>
        </p:nvSpPr>
        <p:spPr>
          <a:xfrm>
            <a:off x="266288" y="6426697"/>
            <a:ext cx="1360604"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Introduction</a:t>
            </a:r>
            <a:endParaRPr lang="en-IL" sz="1100" dirty="0">
              <a:solidFill>
                <a:schemeClr val="tx1"/>
              </a:solidFill>
            </a:endParaRPr>
          </a:p>
        </p:txBody>
      </p:sp>
      <p:sp>
        <p:nvSpPr>
          <p:cNvPr id="5" name="Arrow: Chevron 4">
            <a:extLst>
              <a:ext uri="{FF2B5EF4-FFF2-40B4-BE49-F238E27FC236}">
                <a16:creationId xmlns:a16="http://schemas.microsoft.com/office/drawing/2014/main" id="{1C5CA53E-E01D-01D6-9C00-7FB099EBFD80}"/>
              </a:ext>
            </a:extLst>
          </p:cNvPr>
          <p:cNvSpPr/>
          <p:nvPr/>
        </p:nvSpPr>
        <p:spPr>
          <a:xfrm>
            <a:off x="1442185" y="6426695"/>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Solution</a:t>
            </a:r>
            <a:endParaRPr lang="en-IL" sz="1050" dirty="0">
              <a:solidFill>
                <a:schemeClr val="tx1"/>
              </a:solidFill>
            </a:endParaRPr>
          </a:p>
        </p:txBody>
      </p:sp>
      <p:sp>
        <p:nvSpPr>
          <p:cNvPr id="6" name="Arrow: Chevron 5">
            <a:extLst>
              <a:ext uri="{FF2B5EF4-FFF2-40B4-BE49-F238E27FC236}">
                <a16:creationId xmlns:a16="http://schemas.microsoft.com/office/drawing/2014/main" id="{F06C791D-9EE3-60E5-1469-070D80AD620D}"/>
              </a:ext>
            </a:extLst>
          </p:cNvPr>
          <p:cNvSpPr/>
          <p:nvPr/>
        </p:nvSpPr>
        <p:spPr>
          <a:xfrm>
            <a:off x="2500543" y="6426695"/>
            <a:ext cx="114260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Sys’ Workflow</a:t>
            </a:r>
            <a:endParaRPr lang="en-IL" sz="1100" dirty="0">
              <a:solidFill>
                <a:schemeClr val="tx1"/>
              </a:solidFill>
            </a:endParaRPr>
          </a:p>
        </p:txBody>
      </p:sp>
      <p:sp>
        <p:nvSpPr>
          <p:cNvPr id="7" name="Arrow: Chevron 6">
            <a:extLst>
              <a:ext uri="{FF2B5EF4-FFF2-40B4-BE49-F238E27FC236}">
                <a16:creationId xmlns:a16="http://schemas.microsoft.com/office/drawing/2014/main" id="{39B0CFE5-E125-2351-54A5-AFCBA68821C5}"/>
              </a:ext>
            </a:extLst>
          </p:cNvPr>
          <p:cNvSpPr/>
          <p:nvPr/>
        </p:nvSpPr>
        <p:spPr>
          <a:xfrm>
            <a:off x="3454421" y="6426694"/>
            <a:ext cx="125926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Face&amp;Eye Detection</a:t>
            </a:r>
            <a:endParaRPr lang="en-IL" sz="1100" dirty="0">
              <a:solidFill>
                <a:schemeClr val="tx1"/>
              </a:solidFill>
            </a:endParaRPr>
          </a:p>
        </p:txBody>
      </p:sp>
      <p:sp>
        <p:nvSpPr>
          <p:cNvPr id="8" name="Arrow: Chevron 7">
            <a:extLst>
              <a:ext uri="{FF2B5EF4-FFF2-40B4-BE49-F238E27FC236}">
                <a16:creationId xmlns:a16="http://schemas.microsoft.com/office/drawing/2014/main" id="{CF51D055-1CD6-A272-163A-2768E86DC786}"/>
              </a:ext>
            </a:extLst>
          </p:cNvPr>
          <p:cNvSpPr/>
          <p:nvPr/>
        </p:nvSpPr>
        <p:spPr>
          <a:xfrm>
            <a:off x="4524753" y="6426693"/>
            <a:ext cx="83898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DLib</a:t>
            </a:r>
            <a:endParaRPr lang="en-IL" sz="1100" dirty="0">
              <a:solidFill>
                <a:schemeClr val="tx1"/>
              </a:solidFill>
            </a:endParaRPr>
          </a:p>
        </p:txBody>
      </p:sp>
      <p:sp>
        <p:nvSpPr>
          <p:cNvPr id="9" name="Arrow: Chevron 8">
            <a:extLst>
              <a:ext uri="{FF2B5EF4-FFF2-40B4-BE49-F238E27FC236}">
                <a16:creationId xmlns:a16="http://schemas.microsoft.com/office/drawing/2014/main" id="{7BEE0313-C6E5-A9D1-A806-663AD2A0990F}"/>
              </a:ext>
            </a:extLst>
          </p:cNvPr>
          <p:cNvSpPr/>
          <p:nvPr/>
        </p:nvSpPr>
        <p:spPr>
          <a:xfrm>
            <a:off x="5175104" y="6426692"/>
            <a:ext cx="107219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Keras Models</a:t>
            </a:r>
            <a:endParaRPr lang="en-IL" sz="1100" dirty="0">
              <a:solidFill>
                <a:schemeClr val="tx1"/>
              </a:solidFill>
            </a:endParaRPr>
          </a:p>
        </p:txBody>
      </p:sp>
      <p:sp>
        <p:nvSpPr>
          <p:cNvPr id="10" name="Arrow: Chevron 9">
            <a:extLst>
              <a:ext uri="{FF2B5EF4-FFF2-40B4-BE49-F238E27FC236}">
                <a16:creationId xmlns:a16="http://schemas.microsoft.com/office/drawing/2014/main" id="{47BE8F14-6753-428E-70B5-9B137C02490C}"/>
              </a:ext>
            </a:extLst>
          </p:cNvPr>
          <p:cNvSpPr/>
          <p:nvPr/>
        </p:nvSpPr>
        <p:spPr>
          <a:xfrm>
            <a:off x="6054552" y="6426691"/>
            <a:ext cx="1182478"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DenseNet121</a:t>
            </a:r>
            <a:endParaRPr lang="en-IL" sz="1100" dirty="0">
              <a:solidFill>
                <a:schemeClr val="tx1"/>
              </a:solidFill>
            </a:endParaRPr>
          </a:p>
        </p:txBody>
      </p:sp>
      <p:sp>
        <p:nvSpPr>
          <p:cNvPr id="11" name="Arrow: Chevron 10">
            <a:extLst>
              <a:ext uri="{FF2B5EF4-FFF2-40B4-BE49-F238E27FC236}">
                <a16:creationId xmlns:a16="http://schemas.microsoft.com/office/drawing/2014/main" id="{9F84ADB9-0E65-874C-3BCD-493926F745CA}"/>
              </a:ext>
            </a:extLst>
          </p:cNvPr>
          <p:cNvSpPr/>
          <p:nvPr/>
        </p:nvSpPr>
        <p:spPr>
          <a:xfrm>
            <a:off x="7047560" y="6427622"/>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Attention Mechanism</a:t>
            </a:r>
            <a:endParaRPr lang="en-IL" sz="1100" dirty="0">
              <a:solidFill>
                <a:schemeClr val="tx1"/>
              </a:solidFill>
            </a:endParaRPr>
          </a:p>
        </p:txBody>
      </p:sp>
      <p:sp>
        <p:nvSpPr>
          <p:cNvPr id="12" name="Arrow: Chevron 11">
            <a:extLst>
              <a:ext uri="{FF2B5EF4-FFF2-40B4-BE49-F238E27FC236}">
                <a16:creationId xmlns:a16="http://schemas.microsoft.com/office/drawing/2014/main" id="{6F11DB8A-66DC-FAEA-208F-418A9B11F394}"/>
              </a:ext>
            </a:extLst>
          </p:cNvPr>
          <p:cNvSpPr/>
          <p:nvPr/>
        </p:nvSpPr>
        <p:spPr>
          <a:xfrm>
            <a:off x="8100949" y="6426690"/>
            <a:ext cx="1359135"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Architecture</a:t>
            </a:r>
            <a:endParaRPr lang="en-IL" sz="1050" dirty="0">
              <a:solidFill>
                <a:schemeClr val="tx1"/>
              </a:solidFill>
            </a:endParaRPr>
          </a:p>
        </p:txBody>
      </p:sp>
      <p:sp>
        <p:nvSpPr>
          <p:cNvPr id="13" name="Arrow: Chevron 12">
            <a:extLst>
              <a:ext uri="{FF2B5EF4-FFF2-40B4-BE49-F238E27FC236}">
                <a16:creationId xmlns:a16="http://schemas.microsoft.com/office/drawing/2014/main" id="{700FB483-835A-6E92-3A0D-B380FD8B67C1}"/>
              </a:ext>
            </a:extLst>
          </p:cNvPr>
          <p:cNvSpPr/>
          <p:nvPr/>
        </p:nvSpPr>
        <p:spPr>
          <a:xfrm>
            <a:off x="9264136" y="6426690"/>
            <a:ext cx="1227693"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Expected Challenges</a:t>
            </a:r>
            <a:endParaRPr lang="en-IL" sz="1100" dirty="0">
              <a:solidFill>
                <a:schemeClr val="tx1"/>
              </a:solidFill>
            </a:endParaRPr>
          </a:p>
        </p:txBody>
      </p:sp>
      <p:sp>
        <p:nvSpPr>
          <p:cNvPr id="14" name="Arrow: Chevron 13">
            <a:extLst>
              <a:ext uri="{FF2B5EF4-FFF2-40B4-BE49-F238E27FC236}">
                <a16:creationId xmlns:a16="http://schemas.microsoft.com/office/drawing/2014/main" id="{768E4B37-3EBB-32D7-0448-0DFA8202839E}"/>
              </a:ext>
            </a:extLst>
          </p:cNvPr>
          <p:cNvSpPr/>
          <p:nvPr/>
        </p:nvSpPr>
        <p:spPr>
          <a:xfrm>
            <a:off x="10302840" y="6425844"/>
            <a:ext cx="122773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Evaluation Plan</a:t>
            </a:r>
            <a:endParaRPr lang="en-IL" sz="1100" dirty="0">
              <a:solidFill>
                <a:schemeClr val="tx1"/>
              </a:solidFill>
            </a:endParaRPr>
          </a:p>
        </p:txBody>
      </p:sp>
      <p:sp>
        <p:nvSpPr>
          <p:cNvPr id="15" name="Arrow: Chevron 14">
            <a:extLst>
              <a:ext uri="{FF2B5EF4-FFF2-40B4-BE49-F238E27FC236}">
                <a16:creationId xmlns:a16="http://schemas.microsoft.com/office/drawing/2014/main" id="{A86A150E-A1CD-97A3-E45C-73D69A97E3FC}"/>
              </a:ext>
            </a:extLst>
          </p:cNvPr>
          <p:cNvSpPr/>
          <p:nvPr/>
        </p:nvSpPr>
        <p:spPr>
          <a:xfrm>
            <a:off x="11348135" y="6424998"/>
            <a:ext cx="838986" cy="401075"/>
          </a:xfrm>
          <a:prstGeom prst="chevron">
            <a:avLst/>
          </a:prstGeom>
          <a:solidFill>
            <a:schemeClr val="accent5">
              <a:lumMod val="60000"/>
              <a:lumOff val="40000"/>
            </a:schemeClr>
          </a:solidFill>
          <a:ln>
            <a:noFill/>
          </a:ln>
          <a:scene3d>
            <a:camera prst="orthographicFront"/>
            <a:lightRig rig="threePt" dir="t"/>
          </a:scene3d>
          <a:sp3d>
            <a:bevelT prst="relaxedIns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GUI</a:t>
            </a:r>
            <a:endParaRPr lang="en-IL" sz="1200" dirty="0">
              <a:solidFill>
                <a:schemeClr val="tx1"/>
              </a:solidFill>
            </a:endParaRPr>
          </a:p>
        </p:txBody>
      </p:sp>
      <p:sp>
        <p:nvSpPr>
          <p:cNvPr id="16" name="TextBox 15">
            <a:extLst>
              <a:ext uri="{FF2B5EF4-FFF2-40B4-BE49-F238E27FC236}">
                <a16:creationId xmlns:a16="http://schemas.microsoft.com/office/drawing/2014/main" id="{C3CB833F-72B9-13F6-6597-0832FC613222}"/>
              </a:ext>
            </a:extLst>
          </p:cNvPr>
          <p:cNvSpPr txBox="1"/>
          <p:nvPr/>
        </p:nvSpPr>
        <p:spPr>
          <a:xfrm>
            <a:off x="-16436" y="6456986"/>
            <a:ext cx="478111" cy="338554"/>
          </a:xfrm>
          <a:prstGeom prst="rect">
            <a:avLst/>
          </a:prstGeom>
          <a:noFill/>
          <a:ln>
            <a:noFill/>
          </a:ln>
        </p:spPr>
        <p:txBody>
          <a:bodyPr wrap="square" rtlCol="0">
            <a:spAutoFit/>
          </a:bodyPr>
          <a:lstStyle/>
          <a:p>
            <a:r>
              <a:rPr lang="en-US" sz="1600" dirty="0">
                <a:solidFill>
                  <a:schemeClr val="bg1"/>
                </a:solidFill>
                <a:latin typeface="+mj-lt"/>
              </a:rPr>
              <a:t>20</a:t>
            </a:r>
            <a:endParaRPr lang="en-IL" sz="1600" dirty="0">
              <a:solidFill>
                <a:schemeClr val="bg1"/>
              </a:solidFill>
              <a:latin typeface="+mj-lt"/>
            </a:endParaRPr>
          </a:p>
        </p:txBody>
      </p:sp>
      <p:sp>
        <p:nvSpPr>
          <p:cNvPr id="17" name="Oval 16">
            <a:extLst>
              <a:ext uri="{FF2B5EF4-FFF2-40B4-BE49-F238E27FC236}">
                <a16:creationId xmlns:a16="http://schemas.microsoft.com/office/drawing/2014/main" id="{3271C235-0B32-F710-A819-3AC0ED007159}"/>
              </a:ext>
            </a:extLst>
          </p:cNvPr>
          <p:cNvSpPr/>
          <p:nvPr/>
        </p:nvSpPr>
        <p:spPr>
          <a:xfrm>
            <a:off x="10639680" y="-749631"/>
            <a:ext cx="2374692" cy="2238728"/>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L"/>
          </a:p>
        </p:txBody>
      </p:sp>
      <p:sp>
        <p:nvSpPr>
          <p:cNvPr id="18" name="Oval 17">
            <a:extLst>
              <a:ext uri="{FF2B5EF4-FFF2-40B4-BE49-F238E27FC236}">
                <a16:creationId xmlns:a16="http://schemas.microsoft.com/office/drawing/2014/main" id="{AAC86B1D-7850-4491-B8EA-1418A804CCCA}"/>
              </a:ext>
            </a:extLst>
          </p:cNvPr>
          <p:cNvSpPr/>
          <p:nvPr/>
        </p:nvSpPr>
        <p:spPr>
          <a:xfrm>
            <a:off x="10822402" y="-983593"/>
            <a:ext cx="2374692" cy="2238728"/>
          </a:xfrm>
          <a:prstGeom prst="ellipse">
            <a:avLst/>
          </a:prstGeom>
          <a:solidFill>
            <a:schemeClr val="bg1"/>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L"/>
          </a:p>
        </p:txBody>
      </p:sp>
      <p:grpSp>
        <p:nvGrpSpPr>
          <p:cNvPr id="22" name="Google Shape;555;p41">
            <a:extLst>
              <a:ext uri="{FF2B5EF4-FFF2-40B4-BE49-F238E27FC236}">
                <a16:creationId xmlns:a16="http://schemas.microsoft.com/office/drawing/2014/main" id="{689E5F45-60C0-0C05-4B0A-314E69DC50EE}"/>
              </a:ext>
            </a:extLst>
          </p:cNvPr>
          <p:cNvGrpSpPr/>
          <p:nvPr/>
        </p:nvGrpSpPr>
        <p:grpSpPr>
          <a:xfrm>
            <a:off x="-3248646" y="-2516871"/>
            <a:ext cx="4690831" cy="4690831"/>
            <a:chOff x="0" y="0"/>
            <a:chExt cx="812800" cy="812800"/>
          </a:xfrm>
        </p:grpSpPr>
        <p:sp>
          <p:nvSpPr>
            <p:cNvPr id="23" name="Google Shape;556;p41">
              <a:extLst>
                <a:ext uri="{FF2B5EF4-FFF2-40B4-BE49-F238E27FC236}">
                  <a16:creationId xmlns:a16="http://schemas.microsoft.com/office/drawing/2014/main" id="{5ABBEBBA-0A26-F192-F456-29F7F61F5396}"/>
                </a:ext>
              </a:extLst>
            </p:cNvPr>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cmpd="sng">
              <a:solidFill>
                <a:srgbClr val="051D40">
                  <a:alpha val="15290"/>
                </a:srgbClr>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57;p41">
              <a:extLst>
                <a:ext uri="{FF2B5EF4-FFF2-40B4-BE49-F238E27FC236}">
                  <a16:creationId xmlns:a16="http://schemas.microsoft.com/office/drawing/2014/main" id="{C4F7121F-488B-2D95-E33C-8827BF15F83E}"/>
                </a:ext>
              </a:extLst>
            </p:cNvPr>
            <p:cNvSpPr txBox="1"/>
            <p:nvPr/>
          </p:nvSpPr>
          <p:spPr>
            <a:xfrm>
              <a:off x="76200" y="38100"/>
              <a:ext cx="660300" cy="6984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38665749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9BBB6A0-8875-8421-10E9-FFF57A4A816A}"/>
              </a:ext>
            </a:extLst>
          </p:cNvPr>
          <p:cNvPicPr>
            <a:picLocks noChangeAspect="1"/>
          </p:cNvPicPr>
          <p:nvPr/>
        </p:nvPicPr>
        <p:blipFill>
          <a:blip r:embed="rId3"/>
          <a:stretch>
            <a:fillRect/>
          </a:stretch>
        </p:blipFill>
        <p:spPr>
          <a:xfrm>
            <a:off x="4027170" y="0"/>
            <a:ext cx="3850005" cy="6381224"/>
          </a:xfrm>
          <a:prstGeom prst="rect">
            <a:avLst/>
          </a:prstGeom>
        </p:spPr>
      </p:pic>
      <p:pic>
        <p:nvPicPr>
          <p:cNvPr id="4" name="Picture 3">
            <a:extLst>
              <a:ext uri="{FF2B5EF4-FFF2-40B4-BE49-F238E27FC236}">
                <a16:creationId xmlns:a16="http://schemas.microsoft.com/office/drawing/2014/main" id="{95C9CFD5-1976-F31A-014B-3EC0569545B7}"/>
              </a:ext>
            </a:extLst>
          </p:cNvPr>
          <p:cNvPicPr>
            <a:picLocks noChangeAspect="1"/>
          </p:cNvPicPr>
          <p:nvPr/>
        </p:nvPicPr>
        <p:blipFill>
          <a:blip r:embed="rId4"/>
          <a:srcRect t="70387" r="7505"/>
          <a:stretch/>
        </p:blipFill>
        <p:spPr>
          <a:xfrm>
            <a:off x="95250" y="685799"/>
            <a:ext cx="3850005" cy="1895475"/>
          </a:xfrm>
          <a:prstGeom prst="rect">
            <a:avLst/>
          </a:prstGeom>
        </p:spPr>
      </p:pic>
      <p:cxnSp>
        <p:nvCxnSpPr>
          <p:cNvPr id="7" name="Connector: Elbow 6">
            <a:extLst>
              <a:ext uri="{FF2B5EF4-FFF2-40B4-BE49-F238E27FC236}">
                <a16:creationId xmlns:a16="http://schemas.microsoft.com/office/drawing/2014/main" id="{00801A4B-1ED7-8881-0971-933460141B4E}"/>
              </a:ext>
            </a:extLst>
          </p:cNvPr>
          <p:cNvCxnSpPr>
            <a:cxnSpLocks/>
          </p:cNvCxnSpPr>
          <p:nvPr/>
        </p:nvCxnSpPr>
        <p:spPr>
          <a:xfrm>
            <a:off x="523875" y="2343150"/>
            <a:ext cx="3343275" cy="847462"/>
          </a:xfrm>
          <a:prstGeom prst="bentConnector3">
            <a:avLst>
              <a:gd name="adj1" fmla="val -142"/>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EFE71153-1147-7070-19B0-2CA84295AEA9}"/>
              </a:ext>
            </a:extLst>
          </p:cNvPr>
          <p:cNvSpPr txBox="1"/>
          <p:nvPr/>
        </p:nvSpPr>
        <p:spPr>
          <a:xfrm>
            <a:off x="871537" y="2852058"/>
            <a:ext cx="2647950" cy="338554"/>
          </a:xfrm>
          <a:prstGeom prst="rect">
            <a:avLst/>
          </a:prstGeom>
          <a:noFill/>
        </p:spPr>
        <p:txBody>
          <a:bodyPr wrap="square" rtlCol="0">
            <a:spAutoFit/>
          </a:bodyPr>
          <a:lstStyle/>
          <a:p>
            <a:r>
              <a:rPr lang="en-US" sz="1600" dirty="0">
                <a:latin typeface="+mj-lt"/>
              </a:rPr>
              <a:t>After clicking on Get Started</a:t>
            </a:r>
            <a:endParaRPr lang="en-IL" sz="1600" dirty="0">
              <a:latin typeface="+mj-lt"/>
            </a:endParaRPr>
          </a:p>
        </p:txBody>
      </p:sp>
      <p:sp>
        <p:nvSpPr>
          <p:cNvPr id="14" name="Arrow: Chevron 13">
            <a:extLst>
              <a:ext uri="{FF2B5EF4-FFF2-40B4-BE49-F238E27FC236}">
                <a16:creationId xmlns:a16="http://schemas.microsoft.com/office/drawing/2014/main" id="{6BCA745B-3E74-8436-9679-FBA249B8DA02}"/>
              </a:ext>
            </a:extLst>
          </p:cNvPr>
          <p:cNvSpPr/>
          <p:nvPr/>
        </p:nvSpPr>
        <p:spPr>
          <a:xfrm>
            <a:off x="266288" y="6426697"/>
            <a:ext cx="1360604"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Introduction</a:t>
            </a:r>
            <a:endParaRPr lang="en-IL" sz="1100" dirty="0">
              <a:solidFill>
                <a:schemeClr val="tx1"/>
              </a:solidFill>
            </a:endParaRPr>
          </a:p>
        </p:txBody>
      </p:sp>
      <p:sp>
        <p:nvSpPr>
          <p:cNvPr id="15" name="Arrow: Chevron 14">
            <a:extLst>
              <a:ext uri="{FF2B5EF4-FFF2-40B4-BE49-F238E27FC236}">
                <a16:creationId xmlns:a16="http://schemas.microsoft.com/office/drawing/2014/main" id="{9CC5D386-B7A8-8A1C-78A6-D105A7BCF65C}"/>
              </a:ext>
            </a:extLst>
          </p:cNvPr>
          <p:cNvSpPr/>
          <p:nvPr/>
        </p:nvSpPr>
        <p:spPr>
          <a:xfrm>
            <a:off x="1442185" y="6426695"/>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Solution</a:t>
            </a:r>
            <a:endParaRPr lang="en-IL" sz="1050" dirty="0">
              <a:solidFill>
                <a:schemeClr val="tx1"/>
              </a:solidFill>
            </a:endParaRPr>
          </a:p>
        </p:txBody>
      </p:sp>
      <p:sp>
        <p:nvSpPr>
          <p:cNvPr id="16" name="Arrow: Chevron 15">
            <a:extLst>
              <a:ext uri="{FF2B5EF4-FFF2-40B4-BE49-F238E27FC236}">
                <a16:creationId xmlns:a16="http://schemas.microsoft.com/office/drawing/2014/main" id="{22FAE9C3-F50F-877E-4611-98BF50F86E16}"/>
              </a:ext>
            </a:extLst>
          </p:cNvPr>
          <p:cNvSpPr/>
          <p:nvPr/>
        </p:nvSpPr>
        <p:spPr>
          <a:xfrm>
            <a:off x="2500543" y="6426695"/>
            <a:ext cx="114260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Sys’ Workflow</a:t>
            </a:r>
            <a:endParaRPr lang="en-IL" sz="1100" dirty="0">
              <a:solidFill>
                <a:schemeClr val="tx1"/>
              </a:solidFill>
            </a:endParaRPr>
          </a:p>
        </p:txBody>
      </p:sp>
      <p:sp>
        <p:nvSpPr>
          <p:cNvPr id="17" name="Arrow: Chevron 16">
            <a:extLst>
              <a:ext uri="{FF2B5EF4-FFF2-40B4-BE49-F238E27FC236}">
                <a16:creationId xmlns:a16="http://schemas.microsoft.com/office/drawing/2014/main" id="{E30ADC05-1F80-41B1-B800-E6182956FFE9}"/>
              </a:ext>
            </a:extLst>
          </p:cNvPr>
          <p:cNvSpPr/>
          <p:nvPr/>
        </p:nvSpPr>
        <p:spPr>
          <a:xfrm>
            <a:off x="3454421" y="6426694"/>
            <a:ext cx="125926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Face&amp;Eye Detection</a:t>
            </a:r>
            <a:endParaRPr lang="en-IL" sz="1100" dirty="0">
              <a:solidFill>
                <a:schemeClr val="tx1"/>
              </a:solidFill>
            </a:endParaRPr>
          </a:p>
        </p:txBody>
      </p:sp>
      <p:sp>
        <p:nvSpPr>
          <p:cNvPr id="18" name="Arrow: Chevron 17">
            <a:extLst>
              <a:ext uri="{FF2B5EF4-FFF2-40B4-BE49-F238E27FC236}">
                <a16:creationId xmlns:a16="http://schemas.microsoft.com/office/drawing/2014/main" id="{F56AC8ED-C442-B306-6E0B-441C42C08E62}"/>
              </a:ext>
            </a:extLst>
          </p:cNvPr>
          <p:cNvSpPr/>
          <p:nvPr/>
        </p:nvSpPr>
        <p:spPr>
          <a:xfrm>
            <a:off x="4524753" y="6426693"/>
            <a:ext cx="83898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DLib</a:t>
            </a:r>
            <a:endParaRPr lang="en-IL" sz="1100" dirty="0">
              <a:solidFill>
                <a:schemeClr val="tx1"/>
              </a:solidFill>
            </a:endParaRPr>
          </a:p>
        </p:txBody>
      </p:sp>
      <p:sp>
        <p:nvSpPr>
          <p:cNvPr id="19" name="Arrow: Chevron 18">
            <a:extLst>
              <a:ext uri="{FF2B5EF4-FFF2-40B4-BE49-F238E27FC236}">
                <a16:creationId xmlns:a16="http://schemas.microsoft.com/office/drawing/2014/main" id="{0686728C-3982-35B0-1572-8346EC9246A7}"/>
              </a:ext>
            </a:extLst>
          </p:cNvPr>
          <p:cNvSpPr/>
          <p:nvPr/>
        </p:nvSpPr>
        <p:spPr>
          <a:xfrm>
            <a:off x="5175104" y="6426692"/>
            <a:ext cx="107219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Keras Models</a:t>
            </a:r>
            <a:endParaRPr lang="en-IL" sz="1100" dirty="0">
              <a:solidFill>
                <a:schemeClr val="tx1"/>
              </a:solidFill>
            </a:endParaRPr>
          </a:p>
        </p:txBody>
      </p:sp>
      <p:sp>
        <p:nvSpPr>
          <p:cNvPr id="20" name="Arrow: Chevron 19">
            <a:extLst>
              <a:ext uri="{FF2B5EF4-FFF2-40B4-BE49-F238E27FC236}">
                <a16:creationId xmlns:a16="http://schemas.microsoft.com/office/drawing/2014/main" id="{52B26514-7FB6-A1EB-245E-707D4B4C1744}"/>
              </a:ext>
            </a:extLst>
          </p:cNvPr>
          <p:cNvSpPr/>
          <p:nvPr/>
        </p:nvSpPr>
        <p:spPr>
          <a:xfrm>
            <a:off x="6054552" y="6426691"/>
            <a:ext cx="1182478"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DenseNet121</a:t>
            </a:r>
            <a:endParaRPr lang="en-IL" sz="1100" dirty="0">
              <a:solidFill>
                <a:schemeClr val="tx1"/>
              </a:solidFill>
            </a:endParaRPr>
          </a:p>
        </p:txBody>
      </p:sp>
      <p:sp>
        <p:nvSpPr>
          <p:cNvPr id="21" name="Arrow: Chevron 20">
            <a:extLst>
              <a:ext uri="{FF2B5EF4-FFF2-40B4-BE49-F238E27FC236}">
                <a16:creationId xmlns:a16="http://schemas.microsoft.com/office/drawing/2014/main" id="{24F82F92-0DE4-A190-8ECB-5701B1E9245F}"/>
              </a:ext>
            </a:extLst>
          </p:cNvPr>
          <p:cNvSpPr/>
          <p:nvPr/>
        </p:nvSpPr>
        <p:spPr>
          <a:xfrm>
            <a:off x="7047560" y="6427622"/>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Attention Mechanism</a:t>
            </a:r>
            <a:endParaRPr lang="en-IL" sz="1100" dirty="0">
              <a:solidFill>
                <a:schemeClr val="tx1"/>
              </a:solidFill>
            </a:endParaRPr>
          </a:p>
        </p:txBody>
      </p:sp>
      <p:sp>
        <p:nvSpPr>
          <p:cNvPr id="22" name="Arrow: Chevron 21">
            <a:extLst>
              <a:ext uri="{FF2B5EF4-FFF2-40B4-BE49-F238E27FC236}">
                <a16:creationId xmlns:a16="http://schemas.microsoft.com/office/drawing/2014/main" id="{3D0879E9-CC07-966F-7523-3A8CC158BF6D}"/>
              </a:ext>
            </a:extLst>
          </p:cNvPr>
          <p:cNvSpPr/>
          <p:nvPr/>
        </p:nvSpPr>
        <p:spPr>
          <a:xfrm>
            <a:off x="8100949" y="6426690"/>
            <a:ext cx="1359135"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Architecture</a:t>
            </a:r>
            <a:endParaRPr lang="en-IL" sz="1050" dirty="0">
              <a:solidFill>
                <a:schemeClr val="tx1"/>
              </a:solidFill>
            </a:endParaRPr>
          </a:p>
        </p:txBody>
      </p:sp>
      <p:sp>
        <p:nvSpPr>
          <p:cNvPr id="23" name="Arrow: Chevron 22">
            <a:extLst>
              <a:ext uri="{FF2B5EF4-FFF2-40B4-BE49-F238E27FC236}">
                <a16:creationId xmlns:a16="http://schemas.microsoft.com/office/drawing/2014/main" id="{AB9E10F6-29EC-B119-D9EB-FDFCB57C775F}"/>
              </a:ext>
            </a:extLst>
          </p:cNvPr>
          <p:cNvSpPr/>
          <p:nvPr/>
        </p:nvSpPr>
        <p:spPr>
          <a:xfrm>
            <a:off x="9264136" y="6426690"/>
            <a:ext cx="1227693"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Expected Challenges</a:t>
            </a:r>
            <a:endParaRPr lang="en-IL" sz="1100" dirty="0">
              <a:solidFill>
                <a:schemeClr val="tx1"/>
              </a:solidFill>
            </a:endParaRPr>
          </a:p>
        </p:txBody>
      </p:sp>
      <p:sp>
        <p:nvSpPr>
          <p:cNvPr id="24" name="Arrow: Chevron 23">
            <a:extLst>
              <a:ext uri="{FF2B5EF4-FFF2-40B4-BE49-F238E27FC236}">
                <a16:creationId xmlns:a16="http://schemas.microsoft.com/office/drawing/2014/main" id="{DE7E494C-9AC5-91EC-2CD9-B0894DCCBCB5}"/>
              </a:ext>
            </a:extLst>
          </p:cNvPr>
          <p:cNvSpPr/>
          <p:nvPr/>
        </p:nvSpPr>
        <p:spPr>
          <a:xfrm>
            <a:off x="10302840" y="6425844"/>
            <a:ext cx="122773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Evaluation Plan</a:t>
            </a:r>
            <a:endParaRPr lang="en-IL" sz="1100" dirty="0">
              <a:solidFill>
                <a:schemeClr val="tx1"/>
              </a:solidFill>
            </a:endParaRPr>
          </a:p>
        </p:txBody>
      </p:sp>
      <p:sp>
        <p:nvSpPr>
          <p:cNvPr id="25" name="Arrow: Chevron 24">
            <a:extLst>
              <a:ext uri="{FF2B5EF4-FFF2-40B4-BE49-F238E27FC236}">
                <a16:creationId xmlns:a16="http://schemas.microsoft.com/office/drawing/2014/main" id="{A3D4C538-D8EA-3142-F337-2D8EA866B494}"/>
              </a:ext>
            </a:extLst>
          </p:cNvPr>
          <p:cNvSpPr/>
          <p:nvPr/>
        </p:nvSpPr>
        <p:spPr>
          <a:xfrm>
            <a:off x="11348135" y="6424998"/>
            <a:ext cx="838986" cy="401075"/>
          </a:xfrm>
          <a:prstGeom prst="chevron">
            <a:avLst/>
          </a:prstGeom>
          <a:solidFill>
            <a:schemeClr val="accent5">
              <a:lumMod val="60000"/>
              <a:lumOff val="40000"/>
            </a:schemeClr>
          </a:solidFill>
          <a:ln>
            <a:noFill/>
          </a:ln>
          <a:scene3d>
            <a:camera prst="orthographicFront"/>
            <a:lightRig rig="threePt" dir="t"/>
          </a:scene3d>
          <a:sp3d>
            <a:bevelT prst="relaxedIns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GUI</a:t>
            </a:r>
            <a:endParaRPr lang="en-IL" sz="1200" dirty="0">
              <a:solidFill>
                <a:schemeClr val="tx1"/>
              </a:solidFill>
            </a:endParaRPr>
          </a:p>
        </p:txBody>
      </p:sp>
      <p:sp>
        <p:nvSpPr>
          <p:cNvPr id="26" name="TextBox 25">
            <a:extLst>
              <a:ext uri="{FF2B5EF4-FFF2-40B4-BE49-F238E27FC236}">
                <a16:creationId xmlns:a16="http://schemas.microsoft.com/office/drawing/2014/main" id="{4BD8875D-ACBE-5B09-DFF3-FD18D7FC48D5}"/>
              </a:ext>
            </a:extLst>
          </p:cNvPr>
          <p:cNvSpPr txBox="1"/>
          <p:nvPr/>
        </p:nvSpPr>
        <p:spPr>
          <a:xfrm>
            <a:off x="-16436" y="6456986"/>
            <a:ext cx="478111" cy="338554"/>
          </a:xfrm>
          <a:prstGeom prst="rect">
            <a:avLst/>
          </a:prstGeom>
          <a:noFill/>
          <a:ln>
            <a:noFill/>
          </a:ln>
        </p:spPr>
        <p:txBody>
          <a:bodyPr wrap="square" rtlCol="0">
            <a:spAutoFit/>
          </a:bodyPr>
          <a:lstStyle/>
          <a:p>
            <a:r>
              <a:rPr lang="en-US" sz="1600" dirty="0">
                <a:solidFill>
                  <a:schemeClr val="bg1"/>
                </a:solidFill>
                <a:latin typeface="+mj-lt"/>
              </a:rPr>
              <a:t>21</a:t>
            </a:r>
            <a:endParaRPr lang="en-IL" sz="1600" dirty="0">
              <a:solidFill>
                <a:schemeClr val="bg1"/>
              </a:solidFill>
              <a:latin typeface="+mj-lt"/>
            </a:endParaRPr>
          </a:p>
        </p:txBody>
      </p:sp>
      <p:sp>
        <p:nvSpPr>
          <p:cNvPr id="32" name="Google Shape;420;p35">
            <a:extLst>
              <a:ext uri="{FF2B5EF4-FFF2-40B4-BE49-F238E27FC236}">
                <a16:creationId xmlns:a16="http://schemas.microsoft.com/office/drawing/2014/main" id="{3CE4FBDF-D478-F8AF-89EB-E2F0864041A2}"/>
              </a:ext>
            </a:extLst>
          </p:cNvPr>
          <p:cNvSpPr/>
          <p:nvPr/>
        </p:nvSpPr>
        <p:spPr>
          <a:xfrm>
            <a:off x="10189592" y="-3294467"/>
            <a:ext cx="9392643" cy="9529477"/>
          </a:xfrm>
          <a:custGeom>
            <a:avLst/>
            <a:gdLst/>
            <a:ahLst/>
            <a:cxnLst/>
            <a:rect l="l" t="t" r="r" b="b"/>
            <a:pathLst>
              <a:path w="9392643" h="9529477" extrusionOk="0">
                <a:moveTo>
                  <a:pt x="0" y="0"/>
                </a:moveTo>
                <a:lnTo>
                  <a:pt x="9392643" y="0"/>
                </a:lnTo>
                <a:lnTo>
                  <a:pt x="9392643" y="9529476"/>
                </a:lnTo>
                <a:lnTo>
                  <a:pt x="0" y="9529476"/>
                </a:lnTo>
                <a:lnTo>
                  <a:pt x="0" y="0"/>
                </a:lnTo>
                <a:close/>
              </a:path>
            </a:pathLst>
          </a:custGeom>
          <a:blipFill rotWithShape="1">
            <a:blip r:embed="rId5">
              <a:alphaModFix amt="21000"/>
            </a:blip>
            <a:stretch>
              <a:fillRect/>
            </a:stretch>
          </a:blipFill>
          <a:ln>
            <a:noFill/>
          </a:ln>
        </p:spPr>
        <p:txBody>
          <a:bodyPr/>
          <a:lstStyle/>
          <a:p>
            <a:endParaRPr lang="en-IL"/>
          </a:p>
        </p:txBody>
      </p:sp>
    </p:spTree>
    <p:extLst>
      <p:ext uri="{BB962C8B-B14F-4D97-AF65-F5344CB8AC3E}">
        <p14:creationId xmlns:p14="http://schemas.microsoft.com/office/powerpoint/2010/main" val="30972394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014DE1B-FD50-40B1-A8A5-304666E7C6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B41FE9-4F8F-4675-8668-D3330B371A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039801BE-0B9D-8040-5982-86DC18085755}"/>
              </a:ext>
            </a:extLst>
          </p:cNvPr>
          <p:cNvPicPr>
            <a:picLocks noChangeAspect="1"/>
          </p:cNvPicPr>
          <p:nvPr/>
        </p:nvPicPr>
        <p:blipFill>
          <a:blip r:embed="rId3"/>
          <a:stretch>
            <a:fillRect/>
          </a:stretch>
        </p:blipFill>
        <p:spPr>
          <a:xfrm>
            <a:off x="1290673" y="801793"/>
            <a:ext cx="4152531" cy="5273056"/>
          </a:xfrm>
          <a:prstGeom prst="rect">
            <a:avLst/>
          </a:prstGeom>
        </p:spPr>
      </p:pic>
      <p:cxnSp>
        <p:nvCxnSpPr>
          <p:cNvPr id="14" name="Straight Connector 13">
            <a:extLst>
              <a:ext uri="{FF2B5EF4-FFF2-40B4-BE49-F238E27FC236}">
                <a16:creationId xmlns:a16="http://schemas.microsoft.com/office/drawing/2014/main" id="{E230929C-760C-4746-B0AE-0D09A78A887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1038225"/>
            <a:ext cx="0" cy="476250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DAEA8DF9-4ED3-4420-0973-97EE848FAF4A}"/>
              </a:ext>
            </a:extLst>
          </p:cNvPr>
          <p:cNvPicPr>
            <a:picLocks noChangeAspect="1"/>
          </p:cNvPicPr>
          <p:nvPr/>
        </p:nvPicPr>
        <p:blipFill>
          <a:blip r:embed="rId4"/>
          <a:stretch>
            <a:fillRect/>
          </a:stretch>
        </p:blipFill>
        <p:spPr>
          <a:xfrm>
            <a:off x="6256866" y="1833200"/>
            <a:ext cx="5136388" cy="3210241"/>
          </a:xfrm>
          <a:prstGeom prst="rect">
            <a:avLst/>
          </a:prstGeom>
        </p:spPr>
      </p:pic>
      <p:sp>
        <p:nvSpPr>
          <p:cNvPr id="6" name="Arrow: Chevron 5">
            <a:extLst>
              <a:ext uri="{FF2B5EF4-FFF2-40B4-BE49-F238E27FC236}">
                <a16:creationId xmlns:a16="http://schemas.microsoft.com/office/drawing/2014/main" id="{8FD6F3A0-AFA4-F543-3D57-BCFECA1F9FA4}"/>
              </a:ext>
            </a:extLst>
          </p:cNvPr>
          <p:cNvSpPr/>
          <p:nvPr/>
        </p:nvSpPr>
        <p:spPr>
          <a:xfrm>
            <a:off x="266288" y="6426697"/>
            <a:ext cx="1360604"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Introduction</a:t>
            </a:r>
            <a:endParaRPr lang="en-IL" sz="1100" dirty="0">
              <a:solidFill>
                <a:schemeClr val="tx1"/>
              </a:solidFill>
            </a:endParaRPr>
          </a:p>
        </p:txBody>
      </p:sp>
      <p:sp>
        <p:nvSpPr>
          <p:cNvPr id="7" name="Arrow: Chevron 6">
            <a:extLst>
              <a:ext uri="{FF2B5EF4-FFF2-40B4-BE49-F238E27FC236}">
                <a16:creationId xmlns:a16="http://schemas.microsoft.com/office/drawing/2014/main" id="{DBFB1037-D3C0-B6F7-984D-AC2AA05B01F9}"/>
              </a:ext>
            </a:extLst>
          </p:cNvPr>
          <p:cNvSpPr/>
          <p:nvPr/>
        </p:nvSpPr>
        <p:spPr>
          <a:xfrm>
            <a:off x="1442185" y="6426695"/>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Solution</a:t>
            </a:r>
            <a:endParaRPr lang="en-IL" sz="1050" dirty="0">
              <a:solidFill>
                <a:schemeClr val="tx1"/>
              </a:solidFill>
            </a:endParaRPr>
          </a:p>
        </p:txBody>
      </p:sp>
      <p:sp>
        <p:nvSpPr>
          <p:cNvPr id="8" name="Arrow: Chevron 7">
            <a:extLst>
              <a:ext uri="{FF2B5EF4-FFF2-40B4-BE49-F238E27FC236}">
                <a16:creationId xmlns:a16="http://schemas.microsoft.com/office/drawing/2014/main" id="{B1C66921-AF03-5472-23CA-5E53E449D4D2}"/>
              </a:ext>
            </a:extLst>
          </p:cNvPr>
          <p:cNvSpPr/>
          <p:nvPr/>
        </p:nvSpPr>
        <p:spPr>
          <a:xfrm>
            <a:off x="2500543" y="6426695"/>
            <a:ext cx="114260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Sys’ Workflow</a:t>
            </a:r>
            <a:endParaRPr lang="en-IL" sz="1100" dirty="0">
              <a:solidFill>
                <a:schemeClr val="tx1"/>
              </a:solidFill>
            </a:endParaRPr>
          </a:p>
        </p:txBody>
      </p:sp>
      <p:sp>
        <p:nvSpPr>
          <p:cNvPr id="9" name="Arrow: Chevron 8">
            <a:extLst>
              <a:ext uri="{FF2B5EF4-FFF2-40B4-BE49-F238E27FC236}">
                <a16:creationId xmlns:a16="http://schemas.microsoft.com/office/drawing/2014/main" id="{42F70F44-205E-631A-13FA-01AB28BAF1A7}"/>
              </a:ext>
            </a:extLst>
          </p:cNvPr>
          <p:cNvSpPr/>
          <p:nvPr/>
        </p:nvSpPr>
        <p:spPr>
          <a:xfrm>
            <a:off x="3454421" y="6426694"/>
            <a:ext cx="125926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Face&amp;Eye Detection</a:t>
            </a:r>
            <a:endParaRPr lang="en-IL" sz="1100" dirty="0">
              <a:solidFill>
                <a:schemeClr val="tx1"/>
              </a:solidFill>
            </a:endParaRPr>
          </a:p>
        </p:txBody>
      </p:sp>
      <p:sp>
        <p:nvSpPr>
          <p:cNvPr id="11" name="Arrow: Chevron 10">
            <a:extLst>
              <a:ext uri="{FF2B5EF4-FFF2-40B4-BE49-F238E27FC236}">
                <a16:creationId xmlns:a16="http://schemas.microsoft.com/office/drawing/2014/main" id="{F416EA9C-0B45-6D99-150C-F9B903652C1F}"/>
              </a:ext>
            </a:extLst>
          </p:cNvPr>
          <p:cNvSpPr/>
          <p:nvPr/>
        </p:nvSpPr>
        <p:spPr>
          <a:xfrm>
            <a:off x="4524753" y="6426693"/>
            <a:ext cx="83898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DLib</a:t>
            </a:r>
            <a:endParaRPr lang="en-IL" sz="1100" dirty="0">
              <a:solidFill>
                <a:schemeClr val="tx1"/>
              </a:solidFill>
            </a:endParaRPr>
          </a:p>
        </p:txBody>
      </p:sp>
      <p:sp>
        <p:nvSpPr>
          <p:cNvPr id="13" name="Arrow: Chevron 12">
            <a:extLst>
              <a:ext uri="{FF2B5EF4-FFF2-40B4-BE49-F238E27FC236}">
                <a16:creationId xmlns:a16="http://schemas.microsoft.com/office/drawing/2014/main" id="{FF91E0B0-7B87-D4BE-D8CC-1215A79AC878}"/>
              </a:ext>
            </a:extLst>
          </p:cNvPr>
          <p:cNvSpPr/>
          <p:nvPr/>
        </p:nvSpPr>
        <p:spPr>
          <a:xfrm>
            <a:off x="5175104" y="6426692"/>
            <a:ext cx="107219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Keras Models</a:t>
            </a:r>
            <a:endParaRPr lang="en-IL" sz="1100" dirty="0">
              <a:solidFill>
                <a:schemeClr val="tx1"/>
              </a:solidFill>
            </a:endParaRPr>
          </a:p>
        </p:txBody>
      </p:sp>
      <p:sp>
        <p:nvSpPr>
          <p:cNvPr id="15" name="Arrow: Chevron 14">
            <a:extLst>
              <a:ext uri="{FF2B5EF4-FFF2-40B4-BE49-F238E27FC236}">
                <a16:creationId xmlns:a16="http://schemas.microsoft.com/office/drawing/2014/main" id="{6C52AEFA-D795-79CA-430C-B1138A86D8F6}"/>
              </a:ext>
            </a:extLst>
          </p:cNvPr>
          <p:cNvSpPr/>
          <p:nvPr/>
        </p:nvSpPr>
        <p:spPr>
          <a:xfrm>
            <a:off x="6054552" y="6426691"/>
            <a:ext cx="1182478"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DenseNet121</a:t>
            </a:r>
            <a:endParaRPr lang="en-IL" sz="1100" dirty="0">
              <a:solidFill>
                <a:schemeClr val="tx1"/>
              </a:solidFill>
            </a:endParaRPr>
          </a:p>
        </p:txBody>
      </p:sp>
      <p:sp>
        <p:nvSpPr>
          <p:cNvPr id="16" name="Arrow: Chevron 15">
            <a:extLst>
              <a:ext uri="{FF2B5EF4-FFF2-40B4-BE49-F238E27FC236}">
                <a16:creationId xmlns:a16="http://schemas.microsoft.com/office/drawing/2014/main" id="{D4734F1B-A816-FFB1-3EB4-696FF79D099B}"/>
              </a:ext>
            </a:extLst>
          </p:cNvPr>
          <p:cNvSpPr/>
          <p:nvPr/>
        </p:nvSpPr>
        <p:spPr>
          <a:xfrm>
            <a:off x="7047560" y="6427622"/>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Attention Mechanism</a:t>
            </a:r>
            <a:endParaRPr lang="en-IL" sz="1100" dirty="0">
              <a:solidFill>
                <a:schemeClr val="tx1"/>
              </a:solidFill>
            </a:endParaRPr>
          </a:p>
        </p:txBody>
      </p:sp>
      <p:sp>
        <p:nvSpPr>
          <p:cNvPr id="17" name="Arrow: Chevron 16">
            <a:extLst>
              <a:ext uri="{FF2B5EF4-FFF2-40B4-BE49-F238E27FC236}">
                <a16:creationId xmlns:a16="http://schemas.microsoft.com/office/drawing/2014/main" id="{89118969-54C1-D1BA-3323-DF18BB4C0952}"/>
              </a:ext>
            </a:extLst>
          </p:cNvPr>
          <p:cNvSpPr/>
          <p:nvPr/>
        </p:nvSpPr>
        <p:spPr>
          <a:xfrm>
            <a:off x="8100949" y="6426690"/>
            <a:ext cx="1359135"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Architecture</a:t>
            </a:r>
            <a:endParaRPr lang="en-IL" sz="1050" dirty="0">
              <a:solidFill>
                <a:schemeClr val="tx1"/>
              </a:solidFill>
            </a:endParaRPr>
          </a:p>
        </p:txBody>
      </p:sp>
      <p:sp>
        <p:nvSpPr>
          <p:cNvPr id="18" name="Arrow: Chevron 17">
            <a:extLst>
              <a:ext uri="{FF2B5EF4-FFF2-40B4-BE49-F238E27FC236}">
                <a16:creationId xmlns:a16="http://schemas.microsoft.com/office/drawing/2014/main" id="{35DEFB6D-C0FD-3934-B225-0C408D1AC4E8}"/>
              </a:ext>
            </a:extLst>
          </p:cNvPr>
          <p:cNvSpPr/>
          <p:nvPr/>
        </p:nvSpPr>
        <p:spPr>
          <a:xfrm>
            <a:off x="9264136" y="6426690"/>
            <a:ext cx="1227693"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Expected Challenges</a:t>
            </a:r>
            <a:endParaRPr lang="en-IL" sz="1100" dirty="0">
              <a:solidFill>
                <a:schemeClr val="tx1"/>
              </a:solidFill>
            </a:endParaRPr>
          </a:p>
        </p:txBody>
      </p:sp>
      <p:sp>
        <p:nvSpPr>
          <p:cNvPr id="19" name="Arrow: Chevron 18">
            <a:extLst>
              <a:ext uri="{FF2B5EF4-FFF2-40B4-BE49-F238E27FC236}">
                <a16:creationId xmlns:a16="http://schemas.microsoft.com/office/drawing/2014/main" id="{9F1E7A4F-A183-12F8-8C97-FBC84D92FC01}"/>
              </a:ext>
            </a:extLst>
          </p:cNvPr>
          <p:cNvSpPr/>
          <p:nvPr/>
        </p:nvSpPr>
        <p:spPr>
          <a:xfrm>
            <a:off x="10302840" y="6425844"/>
            <a:ext cx="122773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Evaluation Plan</a:t>
            </a:r>
            <a:endParaRPr lang="en-IL" sz="1100" dirty="0">
              <a:solidFill>
                <a:schemeClr val="tx1"/>
              </a:solidFill>
            </a:endParaRPr>
          </a:p>
        </p:txBody>
      </p:sp>
      <p:sp>
        <p:nvSpPr>
          <p:cNvPr id="20" name="Arrow: Chevron 19">
            <a:extLst>
              <a:ext uri="{FF2B5EF4-FFF2-40B4-BE49-F238E27FC236}">
                <a16:creationId xmlns:a16="http://schemas.microsoft.com/office/drawing/2014/main" id="{739C3AF9-7801-AE27-AC6C-04772C1DA35B}"/>
              </a:ext>
            </a:extLst>
          </p:cNvPr>
          <p:cNvSpPr/>
          <p:nvPr/>
        </p:nvSpPr>
        <p:spPr>
          <a:xfrm>
            <a:off x="11348135" y="6424998"/>
            <a:ext cx="838986" cy="401075"/>
          </a:xfrm>
          <a:prstGeom prst="chevron">
            <a:avLst/>
          </a:prstGeom>
          <a:solidFill>
            <a:schemeClr val="accent5">
              <a:lumMod val="60000"/>
              <a:lumOff val="40000"/>
            </a:schemeClr>
          </a:solidFill>
          <a:ln>
            <a:noFill/>
          </a:ln>
          <a:scene3d>
            <a:camera prst="orthographicFront"/>
            <a:lightRig rig="threePt" dir="t"/>
          </a:scene3d>
          <a:sp3d>
            <a:bevelT prst="relaxedIns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GUI</a:t>
            </a:r>
            <a:endParaRPr lang="en-IL" sz="1200" dirty="0">
              <a:solidFill>
                <a:schemeClr val="tx1"/>
              </a:solidFill>
            </a:endParaRPr>
          </a:p>
        </p:txBody>
      </p:sp>
      <p:sp>
        <p:nvSpPr>
          <p:cNvPr id="21" name="TextBox 20">
            <a:extLst>
              <a:ext uri="{FF2B5EF4-FFF2-40B4-BE49-F238E27FC236}">
                <a16:creationId xmlns:a16="http://schemas.microsoft.com/office/drawing/2014/main" id="{E4D07ED6-0890-8FCC-DAAB-5CDCB04ED203}"/>
              </a:ext>
            </a:extLst>
          </p:cNvPr>
          <p:cNvSpPr txBox="1"/>
          <p:nvPr/>
        </p:nvSpPr>
        <p:spPr>
          <a:xfrm>
            <a:off x="-16436" y="6456986"/>
            <a:ext cx="478111" cy="338554"/>
          </a:xfrm>
          <a:prstGeom prst="rect">
            <a:avLst/>
          </a:prstGeom>
          <a:noFill/>
          <a:ln>
            <a:noFill/>
          </a:ln>
        </p:spPr>
        <p:txBody>
          <a:bodyPr wrap="square" rtlCol="0">
            <a:spAutoFit/>
          </a:bodyPr>
          <a:lstStyle/>
          <a:p>
            <a:r>
              <a:rPr lang="en-US" sz="1600" dirty="0">
                <a:solidFill>
                  <a:schemeClr val="bg1"/>
                </a:solidFill>
                <a:latin typeface="+mj-lt"/>
              </a:rPr>
              <a:t>22</a:t>
            </a:r>
            <a:endParaRPr lang="en-IL" sz="1600" dirty="0">
              <a:solidFill>
                <a:schemeClr val="bg1"/>
              </a:solidFill>
              <a:latin typeface="+mj-lt"/>
            </a:endParaRPr>
          </a:p>
        </p:txBody>
      </p:sp>
    </p:spTree>
    <p:extLst>
      <p:ext uri="{BB962C8B-B14F-4D97-AF65-F5344CB8AC3E}">
        <p14:creationId xmlns:p14="http://schemas.microsoft.com/office/powerpoint/2010/main" val="9731722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63E8CCE-89FB-957D-8E52-6BD414A25441}"/>
              </a:ext>
            </a:extLst>
          </p:cNvPr>
          <p:cNvPicPr>
            <a:picLocks noChangeAspect="1"/>
          </p:cNvPicPr>
          <p:nvPr/>
        </p:nvPicPr>
        <p:blipFill>
          <a:blip r:embed="rId3"/>
          <a:stretch>
            <a:fillRect/>
          </a:stretch>
        </p:blipFill>
        <p:spPr>
          <a:xfrm>
            <a:off x="123826" y="1704975"/>
            <a:ext cx="3733800" cy="3140075"/>
          </a:xfrm>
          <a:prstGeom prst="rect">
            <a:avLst/>
          </a:prstGeom>
        </p:spPr>
      </p:pic>
      <p:pic>
        <p:nvPicPr>
          <p:cNvPr id="5" name="Picture 4">
            <a:extLst>
              <a:ext uri="{FF2B5EF4-FFF2-40B4-BE49-F238E27FC236}">
                <a16:creationId xmlns:a16="http://schemas.microsoft.com/office/drawing/2014/main" id="{2D8D5462-68FF-0E4F-4ED4-25A02E7A0022}"/>
              </a:ext>
            </a:extLst>
          </p:cNvPr>
          <p:cNvPicPr>
            <a:picLocks noChangeAspect="1"/>
          </p:cNvPicPr>
          <p:nvPr/>
        </p:nvPicPr>
        <p:blipFill>
          <a:blip r:embed="rId4"/>
          <a:stretch>
            <a:fillRect/>
          </a:stretch>
        </p:blipFill>
        <p:spPr>
          <a:xfrm>
            <a:off x="4233009" y="0"/>
            <a:ext cx="3554532" cy="6381750"/>
          </a:xfrm>
          <a:prstGeom prst="rect">
            <a:avLst/>
          </a:prstGeom>
        </p:spPr>
      </p:pic>
      <p:pic>
        <p:nvPicPr>
          <p:cNvPr id="7" name="Picture 6">
            <a:extLst>
              <a:ext uri="{FF2B5EF4-FFF2-40B4-BE49-F238E27FC236}">
                <a16:creationId xmlns:a16="http://schemas.microsoft.com/office/drawing/2014/main" id="{53E32546-C3B9-2381-8959-E55288C157E5}"/>
              </a:ext>
            </a:extLst>
          </p:cNvPr>
          <p:cNvPicPr>
            <a:picLocks noChangeAspect="1"/>
          </p:cNvPicPr>
          <p:nvPr/>
        </p:nvPicPr>
        <p:blipFill>
          <a:blip r:embed="rId5"/>
          <a:stretch>
            <a:fillRect/>
          </a:stretch>
        </p:blipFill>
        <p:spPr>
          <a:xfrm>
            <a:off x="8162924" y="2200275"/>
            <a:ext cx="3788065" cy="3210224"/>
          </a:xfrm>
          <a:prstGeom prst="rect">
            <a:avLst/>
          </a:prstGeom>
        </p:spPr>
      </p:pic>
      <p:sp>
        <p:nvSpPr>
          <p:cNvPr id="8" name="Arrow: Down 7">
            <a:extLst>
              <a:ext uri="{FF2B5EF4-FFF2-40B4-BE49-F238E27FC236}">
                <a16:creationId xmlns:a16="http://schemas.microsoft.com/office/drawing/2014/main" id="{7139DF90-2F81-6526-2E47-9225C7EE2FBC}"/>
              </a:ext>
            </a:extLst>
          </p:cNvPr>
          <p:cNvSpPr/>
          <p:nvPr/>
        </p:nvSpPr>
        <p:spPr>
          <a:xfrm>
            <a:off x="1852613" y="1133475"/>
            <a:ext cx="276225" cy="571500"/>
          </a:xfrm>
          <a:prstGeom prst="downArrow">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sp>
        <p:nvSpPr>
          <p:cNvPr id="9" name="TextBox 8">
            <a:extLst>
              <a:ext uri="{FF2B5EF4-FFF2-40B4-BE49-F238E27FC236}">
                <a16:creationId xmlns:a16="http://schemas.microsoft.com/office/drawing/2014/main" id="{6E75223A-4620-FAC0-6A4C-ACBDA0C827E0}"/>
              </a:ext>
            </a:extLst>
          </p:cNvPr>
          <p:cNvSpPr txBox="1"/>
          <p:nvPr/>
        </p:nvSpPr>
        <p:spPr>
          <a:xfrm>
            <a:off x="647700" y="794921"/>
            <a:ext cx="2962275" cy="338554"/>
          </a:xfrm>
          <a:prstGeom prst="rect">
            <a:avLst/>
          </a:prstGeom>
          <a:noFill/>
        </p:spPr>
        <p:txBody>
          <a:bodyPr wrap="square" rtlCol="0">
            <a:spAutoFit/>
          </a:bodyPr>
          <a:lstStyle/>
          <a:p>
            <a:r>
              <a:rPr lang="en-US" sz="1600" dirty="0">
                <a:latin typeface="+mj-lt"/>
              </a:rPr>
              <a:t>After recording/uploading a video</a:t>
            </a:r>
            <a:endParaRPr lang="en-IL" sz="1600" dirty="0">
              <a:latin typeface="+mj-lt"/>
            </a:endParaRPr>
          </a:p>
        </p:txBody>
      </p:sp>
      <p:sp>
        <p:nvSpPr>
          <p:cNvPr id="10" name="Arrow: Down 9">
            <a:extLst>
              <a:ext uri="{FF2B5EF4-FFF2-40B4-BE49-F238E27FC236}">
                <a16:creationId xmlns:a16="http://schemas.microsoft.com/office/drawing/2014/main" id="{0A401EC4-D359-C466-18F5-5E43FCFD34DD}"/>
              </a:ext>
            </a:extLst>
          </p:cNvPr>
          <p:cNvSpPr/>
          <p:nvPr/>
        </p:nvSpPr>
        <p:spPr>
          <a:xfrm rot="16200000">
            <a:off x="3727207" y="3135268"/>
            <a:ext cx="276225" cy="735379"/>
          </a:xfrm>
          <a:prstGeom prst="downArrow">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sp>
        <p:nvSpPr>
          <p:cNvPr id="11" name="Arrow: Down 10">
            <a:extLst>
              <a:ext uri="{FF2B5EF4-FFF2-40B4-BE49-F238E27FC236}">
                <a16:creationId xmlns:a16="http://schemas.microsoft.com/office/drawing/2014/main" id="{0A9960F6-DBD6-B4AF-3996-125B19F6857F}"/>
              </a:ext>
            </a:extLst>
          </p:cNvPr>
          <p:cNvSpPr/>
          <p:nvPr/>
        </p:nvSpPr>
        <p:spPr>
          <a:xfrm rot="13479569">
            <a:off x="8008434" y="5275900"/>
            <a:ext cx="276225" cy="1178956"/>
          </a:xfrm>
          <a:prstGeom prst="downArrow">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sp>
        <p:nvSpPr>
          <p:cNvPr id="12" name="Arrow: Chevron 11">
            <a:extLst>
              <a:ext uri="{FF2B5EF4-FFF2-40B4-BE49-F238E27FC236}">
                <a16:creationId xmlns:a16="http://schemas.microsoft.com/office/drawing/2014/main" id="{AEBF4963-B6A0-32A9-811E-0CBA8EC6B555}"/>
              </a:ext>
            </a:extLst>
          </p:cNvPr>
          <p:cNvSpPr/>
          <p:nvPr/>
        </p:nvSpPr>
        <p:spPr>
          <a:xfrm>
            <a:off x="266288" y="6426697"/>
            <a:ext cx="1360604"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Introduction</a:t>
            </a:r>
            <a:endParaRPr lang="en-IL" sz="1100" dirty="0">
              <a:solidFill>
                <a:schemeClr val="tx1"/>
              </a:solidFill>
            </a:endParaRPr>
          </a:p>
        </p:txBody>
      </p:sp>
      <p:sp>
        <p:nvSpPr>
          <p:cNvPr id="13" name="Arrow: Chevron 12">
            <a:extLst>
              <a:ext uri="{FF2B5EF4-FFF2-40B4-BE49-F238E27FC236}">
                <a16:creationId xmlns:a16="http://schemas.microsoft.com/office/drawing/2014/main" id="{21371937-27B1-C4E0-1905-6FC45596FB1D}"/>
              </a:ext>
            </a:extLst>
          </p:cNvPr>
          <p:cNvSpPr/>
          <p:nvPr/>
        </p:nvSpPr>
        <p:spPr>
          <a:xfrm>
            <a:off x="1442185" y="6426695"/>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Solution</a:t>
            </a:r>
            <a:endParaRPr lang="en-IL" sz="1050" dirty="0">
              <a:solidFill>
                <a:schemeClr val="tx1"/>
              </a:solidFill>
            </a:endParaRPr>
          </a:p>
        </p:txBody>
      </p:sp>
      <p:sp>
        <p:nvSpPr>
          <p:cNvPr id="14" name="Arrow: Chevron 13">
            <a:extLst>
              <a:ext uri="{FF2B5EF4-FFF2-40B4-BE49-F238E27FC236}">
                <a16:creationId xmlns:a16="http://schemas.microsoft.com/office/drawing/2014/main" id="{4CF576DA-835E-B02B-1D2A-C1B9F18E8EB1}"/>
              </a:ext>
            </a:extLst>
          </p:cNvPr>
          <p:cNvSpPr/>
          <p:nvPr/>
        </p:nvSpPr>
        <p:spPr>
          <a:xfrm>
            <a:off x="2500543" y="6426695"/>
            <a:ext cx="114260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Sys’ Workflow</a:t>
            </a:r>
            <a:endParaRPr lang="en-IL" sz="1100" dirty="0">
              <a:solidFill>
                <a:schemeClr val="tx1"/>
              </a:solidFill>
            </a:endParaRPr>
          </a:p>
        </p:txBody>
      </p:sp>
      <p:sp>
        <p:nvSpPr>
          <p:cNvPr id="15" name="Arrow: Chevron 14">
            <a:extLst>
              <a:ext uri="{FF2B5EF4-FFF2-40B4-BE49-F238E27FC236}">
                <a16:creationId xmlns:a16="http://schemas.microsoft.com/office/drawing/2014/main" id="{C8BC9AC6-4E2F-013C-2C45-6888CB7C9574}"/>
              </a:ext>
            </a:extLst>
          </p:cNvPr>
          <p:cNvSpPr/>
          <p:nvPr/>
        </p:nvSpPr>
        <p:spPr>
          <a:xfrm>
            <a:off x="3454421" y="6426694"/>
            <a:ext cx="125926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Face&amp;Eye Detection</a:t>
            </a:r>
            <a:endParaRPr lang="en-IL" sz="1100" dirty="0">
              <a:solidFill>
                <a:schemeClr val="tx1"/>
              </a:solidFill>
            </a:endParaRPr>
          </a:p>
        </p:txBody>
      </p:sp>
      <p:sp>
        <p:nvSpPr>
          <p:cNvPr id="16" name="Arrow: Chevron 15">
            <a:extLst>
              <a:ext uri="{FF2B5EF4-FFF2-40B4-BE49-F238E27FC236}">
                <a16:creationId xmlns:a16="http://schemas.microsoft.com/office/drawing/2014/main" id="{4C6C1661-7A0B-0BB1-21DC-A53305AD6E23}"/>
              </a:ext>
            </a:extLst>
          </p:cNvPr>
          <p:cNvSpPr/>
          <p:nvPr/>
        </p:nvSpPr>
        <p:spPr>
          <a:xfrm>
            <a:off x="4524753" y="6426693"/>
            <a:ext cx="83898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DLib</a:t>
            </a:r>
            <a:endParaRPr lang="en-IL" sz="1100" dirty="0">
              <a:solidFill>
                <a:schemeClr val="tx1"/>
              </a:solidFill>
            </a:endParaRPr>
          </a:p>
        </p:txBody>
      </p:sp>
      <p:sp>
        <p:nvSpPr>
          <p:cNvPr id="17" name="Arrow: Chevron 16">
            <a:extLst>
              <a:ext uri="{FF2B5EF4-FFF2-40B4-BE49-F238E27FC236}">
                <a16:creationId xmlns:a16="http://schemas.microsoft.com/office/drawing/2014/main" id="{FDF20B95-047C-169C-C2CB-3E573C7AD948}"/>
              </a:ext>
            </a:extLst>
          </p:cNvPr>
          <p:cNvSpPr/>
          <p:nvPr/>
        </p:nvSpPr>
        <p:spPr>
          <a:xfrm>
            <a:off x="5175104" y="6426692"/>
            <a:ext cx="107219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Keras Models</a:t>
            </a:r>
            <a:endParaRPr lang="en-IL" sz="1100" dirty="0">
              <a:solidFill>
                <a:schemeClr val="tx1"/>
              </a:solidFill>
            </a:endParaRPr>
          </a:p>
        </p:txBody>
      </p:sp>
      <p:sp>
        <p:nvSpPr>
          <p:cNvPr id="18" name="Arrow: Chevron 17">
            <a:extLst>
              <a:ext uri="{FF2B5EF4-FFF2-40B4-BE49-F238E27FC236}">
                <a16:creationId xmlns:a16="http://schemas.microsoft.com/office/drawing/2014/main" id="{1D7678ED-EE9C-FABD-A6E4-A1AB5C0263D6}"/>
              </a:ext>
            </a:extLst>
          </p:cNvPr>
          <p:cNvSpPr/>
          <p:nvPr/>
        </p:nvSpPr>
        <p:spPr>
          <a:xfrm>
            <a:off x="6054552" y="6426691"/>
            <a:ext cx="1182478"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DenseNet121</a:t>
            </a:r>
            <a:endParaRPr lang="en-IL" sz="1100" dirty="0">
              <a:solidFill>
                <a:schemeClr val="tx1"/>
              </a:solidFill>
            </a:endParaRPr>
          </a:p>
        </p:txBody>
      </p:sp>
      <p:sp>
        <p:nvSpPr>
          <p:cNvPr id="19" name="Arrow: Chevron 18">
            <a:extLst>
              <a:ext uri="{FF2B5EF4-FFF2-40B4-BE49-F238E27FC236}">
                <a16:creationId xmlns:a16="http://schemas.microsoft.com/office/drawing/2014/main" id="{B5C82BEF-42C2-C166-8FCE-68A71443AC2B}"/>
              </a:ext>
            </a:extLst>
          </p:cNvPr>
          <p:cNvSpPr/>
          <p:nvPr/>
        </p:nvSpPr>
        <p:spPr>
          <a:xfrm>
            <a:off x="7047560" y="6427622"/>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Attention Mechanism</a:t>
            </a:r>
            <a:endParaRPr lang="en-IL" sz="1100" dirty="0">
              <a:solidFill>
                <a:schemeClr val="tx1"/>
              </a:solidFill>
            </a:endParaRPr>
          </a:p>
        </p:txBody>
      </p:sp>
      <p:sp>
        <p:nvSpPr>
          <p:cNvPr id="20" name="Arrow: Chevron 19">
            <a:extLst>
              <a:ext uri="{FF2B5EF4-FFF2-40B4-BE49-F238E27FC236}">
                <a16:creationId xmlns:a16="http://schemas.microsoft.com/office/drawing/2014/main" id="{4EAB4E2A-D484-D8FF-93BD-62B3BD2BB7C3}"/>
              </a:ext>
            </a:extLst>
          </p:cNvPr>
          <p:cNvSpPr/>
          <p:nvPr/>
        </p:nvSpPr>
        <p:spPr>
          <a:xfrm>
            <a:off x="8100949" y="6426690"/>
            <a:ext cx="1359135"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Architecture</a:t>
            </a:r>
            <a:endParaRPr lang="en-IL" sz="1050" dirty="0">
              <a:solidFill>
                <a:schemeClr val="tx1"/>
              </a:solidFill>
            </a:endParaRPr>
          </a:p>
        </p:txBody>
      </p:sp>
      <p:sp>
        <p:nvSpPr>
          <p:cNvPr id="21" name="Arrow: Chevron 20">
            <a:extLst>
              <a:ext uri="{FF2B5EF4-FFF2-40B4-BE49-F238E27FC236}">
                <a16:creationId xmlns:a16="http://schemas.microsoft.com/office/drawing/2014/main" id="{291B9121-6CC8-C146-C2D2-B7647DE54D55}"/>
              </a:ext>
            </a:extLst>
          </p:cNvPr>
          <p:cNvSpPr/>
          <p:nvPr/>
        </p:nvSpPr>
        <p:spPr>
          <a:xfrm>
            <a:off x="9264136" y="6426690"/>
            <a:ext cx="1227693"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Expected Challenges</a:t>
            </a:r>
            <a:endParaRPr lang="en-IL" sz="1100" dirty="0">
              <a:solidFill>
                <a:schemeClr val="tx1"/>
              </a:solidFill>
            </a:endParaRPr>
          </a:p>
        </p:txBody>
      </p:sp>
      <p:sp>
        <p:nvSpPr>
          <p:cNvPr id="22" name="Arrow: Chevron 21">
            <a:extLst>
              <a:ext uri="{FF2B5EF4-FFF2-40B4-BE49-F238E27FC236}">
                <a16:creationId xmlns:a16="http://schemas.microsoft.com/office/drawing/2014/main" id="{53B30759-6515-1295-40D8-E514AA557648}"/>
              </a:ext>
            </a:extLst>
          </p:cNvPr>
          <p:cNvSpPr/>
          <p:nvPr/>
        </p:nvSpPr>
        <p:spPr>
          <a:xfrm>
            <a:off x="10302840" y="6425844"/>
            <a:ext cx="122773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Evaluation Plan</a:t>
            </a:r>
            <a:endParaRPr lang="en-IL" sz="1100" dirty="0">
              <a:solidFill>
                <a:schemeClr val="tx1"/>
              </a:solidFill>
            </a:endParaRPr>
          </a:p>
        </p:txBody>
      </p:sp>
      <p:sp>
        <p:nvSpPr>
          <p:cNvPr id="23" name="Arrow: Chevron 22">
            <a:extLst>
              <a:ext uri="{FF2B5EF4-FFF2-40B4-BE49-F238E27FC236}">
                <a16:creationId xmlns:a16="http://schemas.microsoft.com/office/drawing/2014/main" id="{5531A51B-C4D2-975F-833F-E5DD1F082129}"/>
              </a:ext>
            </a:extLst>
          </p:cNvPr>
          <p:cNvSpPr/>
          <p:nvPr/>
        </p:nvSpPr>
        <p:spPr>
          <a:xfrm>
            <a:off x="11348135" y="6424998"/>
            <a:ext cx="838986" cy="401075"/>
          </a:xfrm>
          <a:prstGeom prst="chevron">
            <a:avLst/>
          </a:prstGeom>
          <a:solidFill>
            <a:schemeClr val="accent5">
              <a:lumMod val="60000"/>
              <a:lumOff val="40000"/>
            </a:schemeClr>
          </a:solidFill>
          <a:ln>
            <a:noFill/>
          </a:ln>
          <a:scene3d>
            <a:camera prst="orthographicFront"/>
            <a:lightRig rig="threePt" dir="t"/>
          </a:scene3d>
          <a:sp3d>
            <a:bevelT prst="relaxedIns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GUI</a:t>
            </a:r>
            <a:endParaRPr lang="en-IL" sz="1200" dirty="0">
              <a:solidFill>
                <a:schemeClr val="tx1"/>
              </a:solidFill>
            </a:endParaRPr>
          </a:p>
        </p:txBody>
      </p:sp>
      <p:sp>
        <p:nvSpPr>
          <p:cNvPr id="24" name="TextBox 23">
            <a:extLst>
              <a:ext uri="{FF2B5EF4-FFF2-40B4-BE49-F238E27FC236}">
                <a16:creationId xmlns:a16="http://schemas.microsoft.com/office/drawing/2014/main" id="{20A24D04-5D53-7ED5-CEAC-FBEE2AA990F6}"/>
              </a:ext>
            </a:extLst>
          </p:cNvPr>
          <p:cNvSpPr txBox="1"/>
          <p:nvPr/>
        </p:nvSpPr>
        <p:spPr>
          <a:xfrm>
            <a:off x="-16436" y="6456986"/>
            <a:ext cx="478111" cy="338554"/>
          </a:xfrm>
          <a:prstGeom prst="rect">
            <a:avLst/>
          </a:prstGeom>
          <a:noFill/>
          <a:ln>
            <a:noFill/>
          </a:ln>
        </p:spPr>
        <p:txBody>
          <a:bodyPr wrap="square" rtlCol="0">
            <a:spAutoFit/>
          </a:bodyPr>
          <a:lstStyle/>
          <a:p>
            <a:r>
              <a:rPr lang="en-US" sz="1600" dirty="0">
                <a:solidFill>
                  <a:schemeClr val="bg1"/>
                </a:solidFill>
                <a:latin typeface="+mj-lt"/>
              </a:rPr>
              <a:t>23</a:t>
            </a:r>
            <a:endParaRPr lang="en-IL" sz="1600" dirty="0">
              <a:solidFill>
                <a:schemeClr val="bg1"/>
              </a:solidFill>
              <a:latin typeface="+mj-lt"/>
            </a:endParaRPr>
          </a:p>
        </p:txBody>
      </p:sp>
    </p:spTree>
    <p:extLst>
      <p:ext uri="{BB962C8B-B14F-4D97-AF65-F5344CB8AC3E}">
        <p14:creationId xmlns:p14="http://schemas.microsoft.com/office/powerpoint/2010/main" val="18756397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Rectangle 53">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cxnSp>
        <p:nvCxnSpPr>
          <p:cNvPr id="55" name="Straight Connector 54">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56" name="Rectangle 55">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393C41-9769-1AF1-AB21-E9B1226076A8}"/>
              </a:ext>
            </a:extLst>
          </p:cNvPr>
          <p:cNvSpPr>
            <a:spLocks noGrp="1"/>
          </p:cNvSpPr>
          <p:nvPr>
            <p:ph type="title"/>
          </p:nvPr>
        </p:nvSpPr>
        <p:spPr>
          <a:xfrm>
            <a:off x="5289754" y="639097"/>
            <a:ext cx="6253317" cy="3686015"/>
          </a:xfrm>
        </p:spPr>
        <p:txBody>
          <a:bodyPr vert="horz" lIns="91440" tIns="45720" rIns="91440" bIns="45720" rtlCol="0" anchor="b">
            <a:normAutofit/>
          </a:bodyPr>
          <a:lstStyle/>
          <a:p>
            <a:r>
              <a:rPr lang="en-US" sz="8000" dirty="0">
                <a:solidFill>
                  <a:schemeClr val="tx1">
                    <a:lumMod val="85000"/>
                    <a:lumOff val="15000"/>
                  </a:schemeClr>
                </a:solidFill>
              </a:rPr>
              <a:t>Thank you for Listening!</a:t>
            </a:r>
          </a:p>
        </p:txBody>
      </p:sp>
      <p:pic>
        <p:nvPicPr>
          <p:cNvPr id="37" name="Picture 36" descr="Close up image of hands applauding">
            <a:extLst>
              <a:ext uri="{FF2B5EF4-FFF2-40B4-BE49-F238E27FC236}">
                <a16:creationId xmlns:a16="http://schemas.microsoft.com/office/drawing/2014/main" id="{9BC299BA-85FF-0CC9-646D-543FA6875FBB}"/>
              </a:ext>
            </a:extLst>
          </p:cNvPr>
          <p:cNvPicPr>
            <a:picLocks noChangeAspect="1"/>
          </p:cNvPicPr>
          <p:nvPr/>
        </p:nvPicPr>
        <p:blipFill>
          <a:blip r:embed="rId3"/>
          <a:srcRect l="33035" r="18626"/>
          <a:stretch/>
        </p:blipFill>
        <p:spPr>
          <a:xfrm>
            <a:off x="-1" y="2"/>
            <a:ext cx="4635315" cy="6400798"/>
          </a:xfrm>
          <a:prstGeom prst="rect">
            <a:avLst/>
          </a:prstGeom>
        </p:spPr>
      </p:pic>
      <p:cxnSp>
        <p:nvCxnSpPr>
          <p:cNvPr id="57" name="!!Straight Connector">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8" name="Rectangle 57">
            <a:extLst>
              <a:ext uri="{FF2B5EF4-FFF2-40B4-BE49-F238E27FC236}">
                <a16:creationId xmlns:a16="http://schemas.microsoft.com/office/drawing/2014/main" id="{B0A5E7FB-1FB5-4C57-9C8C-70E550767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sp>
        <p:nvSpPr>
          <p:cNvPr id="59" name="TextBox 58">
            <a:extLst>
              <a:ext uri="{FF2B5EF4-FFF2-40B4-BE49-F238E27FC236}">
                <a16:creationId xmlns:a16="http://schemas.microsoft.com/office/drawing/2014/main" id="{03037D71-B845-A213-BA04-2E2DB3F8B016}"/>
              </a:ext>
            </a:extLst>
          </p:cNvPr>
          <p:cNvSpPr txBox="1"/>
          <p:nvPr/>
        </p:nvSpPr>
        <p:spPr>
          <a:xfrm>
            <a:off x="-16436" y="6456986"/>
            <a:ext cx="478111" cy="338554"/>
          </a:xfrm>
          <a:prstGeom prst="rect">
            <a:avLst/>
          </a:prstGeom>
          <a:noFill/>
          <a:ln>
            <a:noFill/>
          </a:ln>
        </p:spPr>
        <p:txBody>
          <a:bodyPr wrap="square" rtlCol="0">
            <a:spAutoFit/>
          </a:bodyPr>
          <a:lstStyle/>
          <a:p>
            <a:r>
              <a:rPr lang="en-US" sz="1600" dirty="0">
                <a:solidFill>
                  <a:schemeClr val="bg1"/>
                </a:solidFill>
                <a:latin typeface="+mj-lt"/>
              </a:rPr>
              <a:t>24</a:t>
            </a:r>
            <a:endParaRPr lang="en-IL" sz="1600" dirty="0">
              <a:solidFill>
                <a:schemeClr val="bg1"/>
              </a:solidFill>
              <a:latin typeface="+mj-lt"/>
            </a:endParaRPr>
          </a:p>
        </p:txBody>
      </p:sp>
    </p:spTree>
    <p:extLst>
      <p:ext uri="{BB962C8B-B14F-4D97-AF65-F5344CB8AC3E}">
        <p14:creationId xmlns:p14="http://schemas.microsoft.com/office/powerpoint/2010/main" val="1987662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sp>
        <p:nvSpPr>
          <p:cNvPr id="2" name="Title 1">
            <a:extLst>
              <a:ext uri="{FF2B5EF4-FFF2-40B4-BE49-F238E27FC236}">
                <a16:creationId xmlns:a16="http://schemas.microsoft.com/office/drawing/2014/main" id="{11EB0EBB-A48C-C871-9D24-64913E8EE037}"/>
              </a:ext>
            </a:extLst>
          </p:cNvPr>
          <p:cNvSpPr>
            <a:spLocks noGrp="1"/>
          </p:cNvSpPr>
          <p:nvPr>
            <p:ph type="title"/>
          </p:nvPr>
        </p:nvSpPr>
        <p:spPr>
          <a:xfrm>
            <a:off x="1097280" y="286603"/>
            <a:ext cx="10058400" cy="1450757"/>
          </a:xfrm>
        </p:spPr>
        <p:txBody>
          <a:bodyPr anchor="ctr">
            <a:normAutofit/>
          </a:bodyPr>
          <a:lstStyle/>
          <a:p>
            <a:r>
              <a:rPr lang="en-US" dirty="0">
                <a:solidFill>
                  <a:srgbClr val="FFFFFF"/>
                </a:solidFill>
              </a:rPr>
              <a:t>Introduction</a:t>
            </a:r>
            <a:endParaRPr lang="en-IL" dirty="0">
              <a:solidFill>
                <a:srgbClr val="FFFFFF"/>
              </a:solidFill>
            </a:endParaRPr>
          </a:p>
        </p:txBody>
      </p:sp>
      <p:graphicFrame>
        <p:nvGraphicFramePr>
          <p:cNvPr id="19" name="Content Placeholder 2">
            <a:extLst>
              <a:ext uri="{FF2B5EF4-FFF2-40B4-BE49-F238E27FC236}">
                <a16:creationId xmlns:a16="http://schemas.microsoft.com/office/drawing/2014/main" id="{F572C2CF-6C9B-5DBE-9A93-91535C0AE1A4}"/>
              </a:ext>
            </a:extLst>
          </p:cNvPr>
          <p:cNvGraphicFramePr>
            <a:graphicFrameLocks noGrp="1"/>
          </p:cNvGraphicFramePr>
          <p:nvPr>
            <p:ph idx="1"/>
            <p:extLst>
              <p:ext uri="{D42A27DB-BD31-4B8C-83A1-F6EECF244321}">
                <p14:modId xmlns:p14="http://schemas.microsoft.com/office/powerpoint/2010/main" val="4224981778"/>
              </p:ext>
            </p:extLst>
          </p:nvPr>
        </p:nvGraphicFramePr>
        <p:xfrm>
          <a:off x="1096963" y="2675694"/>
          <a:ext cx="10058400" cy="31932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2" name="Rectangle 11">
            <a:extLst>
              <a:ext uri="{FF2B5EF4-FFF2-40B4-BE49-F238E27FC236}">
                <a16:creationId xmlns:a16="http://schemas.microsoft.com/office/drawing/2014/main" id="{359CEC61-F44B-43B3-B40F-AE38C5AF1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sp>
        <p:nvSpPr>
          <p:cNvPr id="20" name="Arrow: Chevron 19">
            <a:extLst>
              <a:ext uri="{FF2B5EF4-FFF2-40B4-BE49-F238E27FC236}">
                <a16:creationId xmlns:a16="http://schemas.microsoft.com/office/drawing/2014/main" id="{4884842C-FFD0-E385-8A67-67B69B9499FA}"/>
              </a:ext>
            </a:extLst>
          </p:cNvPr>
          <p:cNvSpPr/>
          <p:nvPr/>
        </p:nvSpPr>
        <p:spPr>
          <a:xfrm>
            <a:off x="257074" y="6438061"/>
            <a:ext cx="1360604" cy="401075"/>
          </a:xfrm>
          <a:prstGeom prst="chevron">
            <a:avLst/>
          </a:prstGeom>
          <a:solidFill>
            <a:schemeClr val="accent5">
              <a:lumMod val="40000"/>
              <a:lumOff val="60000"/>
            </a:schemeClr>
          </a:solidFill>
          <a:ln>
            <a:noFill/>
          </a:ln>
          <a:scene3d>
            <a:camera prst="orthographicFront"/>
            <a:lightRig rig="threePt" dir="t"/>
          </a:scene3d>
          <a:sp3d>
            <a:bevelT prst="relaxedIns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Introduction</a:t>
            </a:r>
            <a:endParaRPr lang="en-IL" sz="1100" dirty="0">
              <a:solidFill>
                <a:schemeClr val="tx1"/>
              </a:solidFill>
            </a:endParaRPr>
          </a:p>
        </p:txBody>
      </p:sp>
      <p:sp>
        <p:nvSpPr>
          <p:cNvPr id="21" name="Arrow: Chevron 20">
            <a:extLst>
              <a:ext uri="{FF2B5EF4-FFF2-40B4-BE49-F238E27FC236}">
                <a16:creationId xmlns:a16="http://schemas.microsoft.com/office/drawing/2014/main" id="{3241FEC7-6B97-8553-66A2-88C078018B24}"/>
              </a:ext>
            </a:extLst>
          </p:cNvPr>
          <p:cNvSpPr/>
          <p:nvPr/>
        </p:nvSpPr>
        <p:spPr>
          <a:xfrm>
            <a:off x="1432971" y="6438059"/>
            <a:ext cx="124905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Solution</a:t>
            </a:r>
            <a:endParaRPr lang="en-IL" sz="1050" dirty="0">
              <a:solidFill>
                <a:schemeClr val="tx1"/>
              </a:solidFill>
            </a:endParaRPr>
          </a:p>
        </p:txBody>
      </p:sp>
      <p:sp>
        <p:nvSpPr>
          <p:cNvPr id="22" name="Arrow: Chevron 21">
            <a:extLst>
              <a:ext uri="{FF2B5EF4-FFF2-40B4-BE49-F238E27FC236}">
                <a16:creationId xmlns:a16="http://schemas.microsoft.com/office/drawing/2014/main" id="{232C5E0C-15E1-C4CC-A909-4EB4A677B873}"/>
              </a:ext>
            </a:extLst>
          </p:cNvPr>
          <p:cNvSpPr/>
          <p:nvPr/>
        </p:nvSpPr>
        <p:spPr>
          <a:xfrm>
            <a:off x="2491329" y="6438059"/>
            <a:ext cx="114260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Sys’ Workflow</a:t>
            </a:r>
            <a:endParaRPr lang="en-IL" sz="1100" dirty="0">
              <a:solidFill>
                <a:schemeClr val="tx1"/>
              </a:solidFill>
            </a:endParaRPr>
          </a:p>
        </p:txBody>
      </p:sp>
      <p:sp>
        <p:nvSpPr>
          <p:cNvPr id="23" name="Arrow: Chevron 22">
            <a:extLst>
              <a:ext uri="{FF2B5EF4-FFF2-40B4-BE49-F238E27FC236}">
                <a16:creationId xmlns:a16="http://schemas.microsoft.com/office/drawing/2014/main" id="{D92660F1-D6CD-5D30-5C6D-4A99872CE5FE}"/>
              </a:ext>
            </a:extLst>
          </p:cNvPr>
          <p:cNvSpPr/>
          <p:nvPr/>
        </p:nvSpPr>
        <p:spPr>
          <a:xfrm>
            <a:off x="3445207" y="6438058"/>
            <a:ext cx="125926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err="1">
                <a:solidFill>
                  <a:schemeClr val="tx1"/>
                </a:solidFill>
              </a:rPr>
              <a:t>Face&amp;Eye</a:t>
            </a:r>
            <a:r>
              <a:rPr lang="en-US" sz="1100" dirty="0">
                <a:solidFill>
                  <a:schemeClr val="tx1"/>
                </a:solidFill>
              </a:rPr>
              <a:t> Detection</a:t>
            </a:r>
            <a:endParaRPr lang="en-IL" sz="1100" dirty="0">
              <a:solidFill>
                <a:schemeClr val="tx1"/>
              </a:solidFill>
            </a:endParaRPr>
          </a:p>
        </p:txBody>
      </p:sp>
      <p:sp>
        <p:nvSpPr>
          <p:cNvPr id="24" name="Arrow: Chevron 23">
            <a:extLst>
              <a:ext uri="{FF2B5EF4-FFF2-40B4-BE49-F238E27FC236}">
                <a16:creationId xmlns:a16="http://schemas.microsoft.com/office/drawing/2014/main" id="{CA492C42-31EB-6A58-3B71-2D59EDFE92FC}"/>
              </a:ext>
            </a:extLst>
          </p:cNvPr>
          <p:cNvSpPr/>
          <p:nvPr/>
        </p:nvSpPr>
        <p:spPr>
          <a:xfrm>
            <a:off x="4515539" y="6438057"/>
            <a:ext cx="83898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DLib</a:t>
            </a:r>
            <a:endParaRPr lang="en-IL" sz="1100" dirty="0">
              <a:solidFill>
                <a:schemeClr val="tx1"/>
              </a:solidFill>
            </a:endParaRPr>
          </a:p>
        </p:txBody>
      </p:sp>
      <p:sp>
        <p:nvSpPr>
          <p:cNvPr id="25" name="Arrow: Chevron 24">
            <a:extLst>
              <a:ext uri="{FF2B5EF4-FFF2-40B4-BE49-F238E27FC236}">
                <a16:creationId xmlns:a16="http://schemas.microsoft.com/office/drawing/2014/main" id="{A2718CE9-5FE1-6200-2DD5-42464008C84F}"/>
              </a:ext>
            </a:extLst>
          </p:cNvPr>
          <p:cNvSpPr/>
          <p:nvPr/>
        </p:nvSpPr>
        <p:spPr>
          <a:xfrm>
            <a:off x="5165890" y="6438056"/>
            <a:ext cx="107219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Keras Models</a:t>
            </a:r>
            <a:endParaRPr lang="en-IL" sz="1100" dirty="0">
              <a:solidFill>
                <a:schemeClr val="tx1"/>
              </a:solidFill>
            </a:endParaRPr>
          </a:p>
        </p:txBody>
      </p:sp>
      <p:sp>
        <p:nvSpPr>
          <p:cNvPr id="26" name="Arrow: Chevron 25">
            <a:extLst>
              <a:ext uri="{FF2B5EF4-FFF2-40B4-BE49-F238E27FC236}">
                <a16:creationId xmlns:a16="http://schemas.microsoft.com/office/drawing/2014/main" id="{F72C7CE8-BCC4-4D7A-5029-AFCA7AE90B9B}"/>
              </a:ext>
            </a:extLst>
          </p:cNvPr>
          <p:cNvSpPr/>
          <p:nvPr/>
        </p:nvSpPr>
        <p:spPr>
          <a:xfrm>
            <a:off x="6045338" y="6438055"/>
            <a:ext cx="1182478"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DenseNet121</a:t>
            </a:r>
            <a:endParaRPr lang="en-IL" sz="1100" dirty="0">
              <a:solidFill>
                <a:schemeClr val="tx1"/>
              </a:solidFill>
            </a:endParaRPr>
          </a:p>
        </p:txBody>
      </p:sp>
      <p:sp>
        <p:nvSpPr>
          <p:cNvPr id="27" name="Arrow: Chevron 26">
            <a:extLst>
              <a:ext uri="{FF2B5EF4-FFF2-40B4-BE49-F238E27FC236}">
                <a16:creationId xmlns:a16="http://schemas.microsoft.com/office/drawing/2014/main" id="{03AAA2F9-1A3D-008D-C5DF-0831238E3A9C}"/>
              </a:ext>
            </a:extLst>
          </p:cNvPr>
          <p:cNvSpPr/>
          <p:nvPr/>
        </p:nvSpPr>
        <p:spPr>
          <a:xfrm>
            <a:off x="7038346" y="6438986"/>
            <a:ext cx="124905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Attention Mechanism</a:t>
            </a:r>
            <a:endParaRPr lang="en-IL" sz="1100" dirty="0">
              <a:solidFill>
                <a:schemeClr val="tx1"/>
              </a:solidFill>
            </a:endParaRPr>
          </a:p>
        </p:txBody>
      </p:sp>
      <p:sp>
        <p:nvSpPr>
          <p:cNvPr id="28" name="Arrow: Chevron 27">
            <a:extLst>
              <a:ext uri="{FF2B5EF4-FFF2-40B4-BE49-F238E27FC236}">
                <a16:creationId xmlns:a16="http://schemas.microsoft.com/office/drawing/2014/main" id="{6EE353DF-898E-5729-5563-D63DA92A0E68}"/>
              </a:ext>
            </a:extLst>
          </p:cNvPr>
          <p:cNvSpPr/>
          <p:nvPr/>
        </p:nvSpPr>
        <p:spPr>
          <a:xfrm>
            <a:off x="8091735" y="6438054"/>
            <a:ext cx="1359135"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Architecture</a:t>
            </a:r>
            <a:endParaRPr lang="en-IL" sz="1050" dirty="0">
              <a:solidFill>
                <a:schemeClr val="tx1"/>
              </a:solidFill>
            </a:endParaRPr>
          </a:p>
        </p:txBody>
      </p:sp>
      <p:sp>
        <p:nvSpPr>
          <p:cNvPr id="29" name="Arrow: Chevron 28">
            <a:extLst>
              <a:ext uri="{FF2B5EF4-FFF2-40B4-BE49-F238E27FC236}">
                <a16:creationId xmlns:a16="http://schemas.microsoft.com/office/drawing/2014/main" id="{B5230327-A126-AC0F-3A49-44ECA2B1BC16}"/>
              </a:ext>
            </a:extLst>
          </p:cNvPr>
          <p:cNvSpPr/>
          <p:nvPr/>
        </p:nvSpPr>
        <p:spPr>
          <a:xfrm>
            <a:off x="9254922" y="6438054"/>
            <a:ext cx="1227693"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Expected Challenges</a:t>
            </a:r>
            <a:endParaRPr lang="en-IL" sz="1100" dirty="0">
              <a:solidFill>
                <a:schemeClr val="tx1"/>
              </a:solidFill>
            </a:endParaRPr>
          </a:p>
        </p:txBody>
      </p:sp>
      <p:sp>
        <p:nvSpPr>
          <p:cNvPr id="30" name="Arrow: Chevron 29">
            <a:extLst>
              <a:ext uri="{FF2B5EF4-FFF2-40B4-BE49-F238E27FC236}">
                <a16:creationId xmlns:a16="http://schemas.microsoft.com/office/drawing/2014/main" id="{E18E1D76-7277-C7F7-FE4B-F47D51271B3C}"/>
              </a:ext>
            </a:extLst>
          </p:cNvPr>
          <p:cNvSpPr/>
          <p:nvPr/>
        </p:nvSpPr>
        <p:spPr>
          <a:xfrm>
            <a:off x="10293626" y="6437208"/>
            <a:ext cx="122773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Evaluation Plan</a:t>
            </a:r>
            <a:endParaRPr lang="en-IL" sz="1100" dirty="0">
              <a:solidFill>
                <a:schemeClr val="tx1"/>
              </a:solidFill>
            </a:endParaRPr>
          </a:p>
        </p:txBody>
      </p:sp>
      <p:sp>
        <p:nvSpPr>
          <p:cNvPr id="31" name="Arrow: Chevron 30">
            <a:extLst>
              <a:ext uri="{FF2B5EF4-FFF2-40B4-BE49-F238E27FC236}">
                <a16:creationId xmlns:a16="http://schemas.microsoft.com/office/drawing/2014/main" id="{ACF03DBB-EB86-E950-0C4C-9DD939449624}"/>
              </a:ext>
            </a:extLst>
          </p:cNvPr>
          <p:cNvSpPr/>
          <p:nvPr/>
        </p:nvSpPr>
        <p:spPr>
          <a:xfrm>
            <a:off x="11338921" y="6436362"/>
            <a:ext cx="83898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GUI</a:t>
            </a:r>
            <a:endParaRPr lang="en-IL" sz="1200" dirty="0">
              <a:solidFill>
                <a:schemeClr val="tx1"/>
              </a:solidFill>
            </a:endParaRPr>
          </a:p>
        </p:txBody>
      </p:sp>
      <p:sp>
        <p:nvSpPr>
          <p:cNvPr id="32" name="TextBox 31">
            <a:extLst>
              <a:ext uri="{FF2B5EF4-FFF2-40B4-BE49-F238E27FC236}">
                <a16:creationId xmlns:a16="http://schemas.microsoft.com/office/drawing/2014/main" id="{BF41AC67-EEFC-045F-015D-F1DFEE3C9A21}"/>
              </a:ext>
            </a:extLst>
          </p:cNvPr>
          <p:cNvSpPr txBox="1"/>
          <p:nvPr/>
        </p:nvSpPr>
        <p:spPr>
          <a:xfrm>
            <a:off x="22538" y="6467622"/>
            <a:ext cx="362437" cy="338554"/>
          </a:xfrm>
          <a:prstGeom prst="rect">
            <a:avLst/>
          </a:prstGeom>
          <a:noFill/>
          <a:ln>
            <a:noFill/>
          </a:ln>
        </p:spPr>
        <p:txBody>
          <a:bodyPr wrap="square" rtlCol="0">
            <a:spAutoFit/>
          </a:bodyPr>
          <a:lstStyle/>
          <a:p>
            <a:r>
              <a:rPr lang="en-US" sz="1600" dirty="0">
                <a:solidFill>
                  <a:schemeClr val="bg1"/>
                </a:solidFill>
                <a:latin typeface="+mj-lt"/>
              </a:rPr>
              <a:t>3</a:t>
            </a:r>
            <a:endParaRPr lang="en-IL" sz="1600" dirty="0">
              <a:solidFill>
                <a:schemeClr val="bg1"/>
              </a:solidFill>
              <a:latin typeface="+mj-lt"/>
            </a:endParaRPr>
          </a:p>
        </p:txBody>
      </p:sp>
    </p:spTree>
    <p:extLst>
      <p:ext uri="{BB962C8B-B14F-4D97-AF65-F5344CB8AC3E}">
        <p14:creationId xmlns:p14="http://schemas.microsoft.com/office/powerpoint/2010/main" val="4513715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sp>
        <p:nvSpPr>
          <p:cNvPr id="2" name="Title 1">
            <a:extLst>
              <a:ext uri="{FF2B5EF4-FFF2-40B4-BE49-F238E27FC236}">
                <a16:creationId xmlns:a16="http://schemas.microsoft.com/office/drawing/2014/main" id="{D051394B-9F3F-2716-2623-AF9C19079879}"/>
              </a:ext>
            </a:extLst>
          </p:cNvPr>
          <p:cNvSpPr>
            <a:spLocks noGrp="1"/>
          </p:cNvSpPr>
          <p:nvPr>
            <p:ph type="title"/>
          </p:nvPr>
        </p:nvSpPr>
        <p:spPr>
          <a:xfrm>
            <a:off x="1097280" y="286603"/>
            <a:ext cx="10058400" cy="1450757"/>
          </a:xfrm>
        </p:spPr>
        <p:txBody>
          <a:bodyPr anchor="ctr">
            <a:normAutofit/>
          </a:bodyPr>
          <a:lstStyle/>
          <a:p>
            <a:r>
              <a:rPr lang="en-US" dirty="0">
                <a:solidFill>
                  <a:srgbClr val="FFFFFF"/>
                </a:solidFill>
              </a:rPr>
              <a:t>Proposed Solution</a:t>
            </a:r>
            <a:endParaRPr lang="en-IL" dirty="0">
              <a:solidFill>
                <a:srgbClr val="FFFFFF"/>
              </a:solidFill>
            </a:endParaRPr>
          </a:p>
        </p:txBody>
      </p:sp>
      <p:sp>
        <p:nvSpPr>
          <p:cNvPr id="12" name="Rectangle 11">
            <a:extLst>
              <a:ext uri="{FF2B5EF4-FFF2-40B4-BE49-F238E27FC236}">
                <a16:creationId xmlns:a16="http://schemas.microsoft.com/office/drawing/2014/main" id="{359CEC61-F44B-43B3-B40F-AE38C5AF1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sp>
        <p:nvSpPr>
          <p:cNvPr id="4" name="Flowchart: Alternate Process 3">
            <a:extLst>
              <a:ext uri="{FF2B5EF4-FFF2-40B4-BE49-F238E27FC236}">
                <a16:creationId xmlns:a16="http://schemas.microsoft.com/office/drawing/2014/main" id="{C4CCCFCA-ABE9-1A52-EF36-63EFBD554ED3}"/>
              </a:ext>
            </a:extLst>
          </p:cNvPr>
          <p:cNvSpPr/>
          <p:nvPr/>
        </p:nvSpPr>
        <p:spPr>
          <a:xfrm>
            <a:off x="556378" y="2082493"/>
            <a:ext cx="2419350" cy="1095375"/>
          </a:xfrm>
          <a:prstGeom prst="flowChartAlternateProcess">
            <a:avLst/>
          </a:prstGeom>
          <a:solidFill>
            <a:srgbClr val="3B0995"/>
          </a:solidFill>
          <a:ln>
            <a:noFill/>
          </a:ln>
          <a:effectLst>
            <a:outerShdw blurRad="76200" dist="12700" dir="2700000" sy="-23000" kx="-800400" algn="b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mj-lt"/>
              </a:rPr>
              <a:t>Video Decomposition using OpenCV</a:t>
            </a:r>
            <a:endParaRPr lang="en-IL" dirty="0">
              <a:latin typeface="+mj-lt"/>
            </a:endParaRPr>
          </a:p>
        </p:txBody>
      </p:sp>
      <p:sp>
        <p:nvSpPr>
          <p:cNvPr id="5" name="Flowchart: Alternate Process 4">
            <a:extLst>
              <a:ext uri="{FF2B5EF4-FFF2-40B4-BE49-F238E27FC236}">
                <a16:creationId xmlns:a16="http://schemas.microsoft.com/office/drawing/2014/main" id="{22A40DC5-1F48-E2C4-494E-785C544DD324}"/>
              </a:ext>
            </a:extLst>
          </p:cNvPr>
          <p:cNvSpPr/>
          <p:nvPr/>
        </p:nvSpPr>
        <p:spPr>
          <a:xfrm>
            <a:off x="3194084" y="3022711"/>
            <a:ext cx="2419350" cy="1095375"/>
          </a:xfrm>
          <a:prstGeom prst="flowChartAlternateProcess">
            <a:avLst/>
          </a:prstGeom>
          <a:solidFill>
            <a:srgbClr val="3B0995"/>
          </a:solidFill>
          <a:ln>
            <a:noFill/>
          </a:ln>
          <a:effectLst>
            <a:outerShdw blurRad="76200" dist="12700" dir="2700000" sy="-23000" kx="-800400" algn="b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mj-lt"/>
              </a:rPr>
              <a:t>Face and Eye Detection using DLib</a:t>
            </a:r>
            <a:endParaRPr lang="en-IL" dirty="0">
              <a:latin typeface="+mj-lt"/>
            </a:endParaRPr>
          </a:p>
        </p:txBody>
      </p:sp>
      <p:sp>
        <p:nvSpPr>
          <p:cNvPr id="6" name="Flowchart: Alternate Process 5">
            <a:extLst>
              <a:ext uri="{FF2B5EF4-FFF2-40B4-BE49-F238E27FC236}">
                <a16:creationId xmlns:a16="http://schemas.microsoft.com/office/drawing/2014/main" id="{7974F602-D13C-F144-CBF1-807028BF197F}"/>
              </a:ext>
            </a:extLst>
          </p:cNvPr>
          <p:cNvSpPr/>
          <p:nvPr/>
        </p:nvSpPr>
        <p:spPr>
          <a:xfrm>
            <a:off x="5965207" y="3970923"/>
            <a:ext cx="2419350" cy="1095375"/>
          </a:xfrm>
          <a:prstGeom prst="flowChartAlternateProcess">
            <a:avLst/>
          </a:prstGeom>
          <a:solidFill>
            <a:srgbClr val="3B0995"/>
          </a:solidFill>
          <a:ln>
            <a:noFill/>
          </a:ln>
          <a:effectLst>
            <a:outerShdw blurRad="76200" dist="12700" dir="2700000" sy="-23000" kx="-800400" algn="b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mj-lt"/>
              </a:rPr>
              <a:t>Eye Conditions Detection using EyeNet Model</a:t>
            </a:r>
            <a:endParaRPr lang="en-IL" dirty="0">
              <a:latin typeface="+mj-lt"/>
            </a:endParaRPr>
          </a:p>
        </p:txBody>
      </p:sp>
      <p:sp>
        <p:nvSpPr>
          <p:cNvPr id="7" name="Flowchart: Alternate Process 6">
            <a:extLst>
              <a:ext uri="{FF2B5EF4-FFF2-40B4-BE49-F238E27FC236}">
                <a16:creationId xmlns:a16="http://schemas.microsoft.com/office/drawing/2014/main" id="{D20B093F-6DD3-C946-2A1F-9A8097027E8A}"/>
              </a:ext>
            </a:extLst>
          </p:cNvPr>
          <p:cNvSpPr/>
          <p:nvPr/>
        </p:nvSpPr>
        <p:spPr>
          <a:xfrm>
            <a:off x="8736330" y="4987716"/>
            <a:ext cx="2419350" cy="1095375"/>
          </a:xfrm>
          <a:prstGeom prst="flowChartAlternateProcess">
            <a:avLst/>
          </a:prstGeom>
          <a:solidFill>
            <a:srgbClr val="3B0995"/>
          </a:solidFill>
          <a:ln>
            <a:noFill/>
          </a:ln>
          <a:effectLst>
            <a:outerShdw blurRad="76200" dist="12700" dir="2700000" sy="-23000" kx="-800400" algn="b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mj-lt"/>
              </a:rPr>
              <a:t>User-Friendly Interface</a:t>
            </a:r>
            <a:endParaRPr lang="en-IL" dirty="0">
              <a:latin typeface="+mj-lt"/>
            </a:endParaRPr>
          </a:p>
        </p:txBody>
      </p:sp>
      <p:sp>
        <p:nvSpPr>
          <p:cNvPr id="9" name="Arrow: Bent 8">
            <a:extLst>
              <a:ext uri="{FF2B5EF4-FFF2-40B4-BE49-F238E27FC236}">
                <a16:creationId xmlns:a16="http://schemas.microsoft.com/office/drawing/2014/main" id="{F59A1173-3DF1-9FCE-0AE4-E60385E850BE}"/>
              </a:ext>
            </a:extLst>
          </p:cNvPr>
          <p:cNvSpPr/>
          <p:nvPr/>
        </p:nvSpPr>
        <p:spPr>
          <a:xfrm rot="10800000" flipH="1">
            <a:off x="7959632" y="5008145"/>
            <a:ext cx="600812" cy="689611"/>
          </a:xfrm>
          <a:prstGeom prst="bentArrow">
            <a:avLst/>
          </a:prstGeom>
          <a:solidFill>
            <a:srgbClr val="3B099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solidFill>
                <a:schemeClr val="tx1"/>
              </a:solidFill>
            </a:endParaRPr>
          </a:p>
        </p:txBody>
      </p:sp>
      <p:sp>
        <p:nvSpPr>
          <p:cNvPr id="11" name="Arrow: Bent 10">
            <a:extLst>
              <a:ext uri="{FF2B5EF4-FFF2-40B4-BE49-F238E27FC236}">
                <a16:creationId xmlns:a16="http://schemas.microsoft.com/office/drawing/2014/main" id="{FA4BF368-4D9B-F312-8979-E165ED9DB9BC}"/>
              </a:ext>
            </a:extLst>
          </p:cNvPr>
          <p:cNvSpPr/>
          <p:nvPr/>
        </p:nvSpPr>
        <p:spPr>
          <a:xfrm rot="10800000" flipH="1">
            <a:off x="5100566" y="4020074"/>
            <a:ext cx="600812" cy="689611"/>
          </a:xfrm>
          <a:prstGeom prst="bentArrow">
            <a:avLst/>
          </a:prstGeom>
          <a:solidFill>
            <a:srgbClr val="3B099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solidFill>
                <a:schemeClr val="tx1"/>
              </a:solidFill>
            </a:endParaRPr>
          </a:p>
        </p:txBody>
      </p:sp>
      <p:sp>
        <p:nvSpPr>
          <p:cNvPr id="13" name="Arrow: Bent 12">
            <a:extLst>
              <a:ext uri="{FF2B5EF4-FFF2-40B4-BE49-F238E27FC236}">
                <a16:creationId xmlns:a16="http://schemas.microsoft.com/office/drawing/2014/main" id="{26291CB7-C34B-D8EB-4913-AF33F9BD02D4}"/>
              </a:ext>
            </a:extLst>
          </p:cNvPr>
          <p:cNvSpPr/>
          <p:nvPr/>
        </p:nvSpPr>
        <p:spPr>
          <a:xfrm rot="10800000" flipH="1">
            <a:off x="2418888" y="3118483"/>
            <a:ext cx="600812" cy="689611"/>
          </a:xfrm>
          <a:prstGeom prst="bentArrow">
            <a:avLst/>
          </a:prstGeom>
          <a:solidFill>
            <a:srgbClr val="3B099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solidFill>
                <a:schemeClr val="tx1"/>
              </a:solidFill>
            </a:endParaRPr>
          </a:p>
        </p:txBody>
      </p:sp>
      <p:sp>
        <p:nvSpPr>
          <p:cNvPr id="14" name="Arrow: Chevron 13">
            <a:extLst>
              <a:ext uri="{FF2B5EF4-FFF2-40B4-BE49-F238E27FC236}">
                <a16:creationId xmlns:a16="http://schemas.microsoft.com/office/drawing/2014/main" id="{7E71B288-1364-4BDE-E803-A40100BFAD99}"/>
              </a:ext>
            </a:extLst>
          </p:cNvPr>
          <p:cNvSpPr/>
          <p:nvPr/>
        </p:nvSpPr>
        <p:spPr>
          <a:xfrm>
            <a:off x="228499" y="6438061"/>
            <a:ext cx="1360604"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Introduction</a:t>
            </a:r>
            <a:endParaRPr lang="en-IL" sz="1100" dirty="0">
              <a:solidFill>
                <a:schemeClr val="tx1"/>
              </a:solidFill>
            </a:endParaRPr>
          </a:p>
        </p:txBody>
      </p:sp>
      <p:sp>
        <p:nvSpPr>
          <p:cNvPr id="15" name="Arrow: Chevron 14">
            <a:extLst>
              <a:ext uri="{FF2B5EF4-FFF2-40B4-BE49-F238E27FC236}">
                <a16:creationId xmlns:a16="http://schemas.microsoft.com/office/drawing/2014/main" id="{02D0736E-6027-EBBA-E1F5-A45BFCC67E39}"/>
              </a:ext>
            </a:extLst>
          </p:cNvPr>
          <p:cNvSpPr/>
          <p:nvPr/>
        </p:nvSpPr>
        <p:spPr>
          <a:xfrm>
            <a:off x="1404396" y="6438059"/>
            <a:ext cx="1249052" cy="401075"/>
          </a:xfrm>
          <a:prstGeom prst="chevron">
            <a:avLst/>
          </a:prstGeom>
          <a:solidFill>
            <a:schemeClr val="accent5">
              <a:lumMod val="40000"/>
              <a:lumOff val="60000"/>
            </a:schemeClr>
          </a:solidFill>
          <a:ln>
            <a:noFill/>
          </a:ln>
          <a:scene3d>
            <a:camera prst="orthographicFront"/>
            <a:lightRig rig="threePt" dir="t"/>
          </a:scene3d>
          <a:sp3d>
            <a:bevelT prst="relaxedIns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Solution</a:t>
            </a:r>
            <a:endParaRPr lang="en-IL" sz="1050" dirty="0">
              <a:solidFill>
                <a:schemeClr val="tx1"/>
              </a:solidFill>
            </a:endParaRPr>
          </a:p>
        </p:txBody>
      </p:sp>
      <p:sp>
        <p:nvSpPr>
          <p:cNvPr id="16" name="Arrow: Chevron 15">
            <a:extLst>
              <a:ext uri="{FF2B5EF4-FFF2-40B4-BE49-F238E27FC236}">
                <a16:creationId xmlns:a16="http://schemas.microsoft.com/office/drawing/2014/main" id="{B9F70EF7-31D4-3AE1-2537-3A04ED1998CF}"/>
              </a:ext>
            </a:extLst>
          </p:cNvPr>
          <p:cNvSpPr/>
          <p:nvPr/>
        </p:nvSpPr>
        <p:spPr>
          <a:xfrm>
            <a:off x="2462754" y="6438059"/>
            <a:ext cx="114260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Sys’ Workflow</a:t>
            </a:r>
            <a:endParaRPr lang="en-IL" sz="1100" dirty="0">
              <a:solidFill>
                <a:schemeClr val="tx1"/>
              </a:solidFill>
            </a:endParaRPr>
          </a:p>
        </p:txBody>
      </p:sp>
      <p:sp>
        <p:nvSpPr>
          <p:cNvPr id="17" name="Arrow: Chevron 16">
            <a:extLst>
              <a:ext uri="{FF2B5EF4-FFF2-40B4-BE49-F238E27FC236}">
                <a16:creationId xmlns:a16="http://schemas.microsoft.com/office/drawing/2014/main" id="{43A87DB8-BB73-A97D-193A-DC11CE9086F4}"/>
              </a:ext>
            </a:extLst>
          </p:cNvPr>
          <p:cNvSpPr/>
          <p:nvPr/>
        </p:nvSpPr>
        <p:spPr>
          <a:xfrm>
            <a:off x="3416632" y="6438058"/>
            <a:ext cx="125926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err="1">
                <a:solidFill>
                  <a:schemeClr val="tx1"/>
                </a:solidFill>
              </a:rPr>
              <a:t>Face&amp;Eye</a:t>
            </a:r>
            <a:r>
              <a:rPr lang="en-US" sz="1100" dirty="0">
                <a:solidFill>
                  <a:schemeClr val="tx1"/>
                </a:solidFill>
              </a:rPr>
              <a:t> Detection</a:t>
            </a:r>
            <a:endParaRPr lang="en-IL" sz="1100" dirty="0">
              <a:solidFill>
                <a:schemeClr val="tx1"/>
              </a:solidFill>
            </a:endParaRPr>
          </a:p>
        </p:txBody>
      </p:sp>
      <p:sp>
        <p:nvSpPr>
          <p:cNvPr id="18" name="Arrow: Chevron 17">
            <a:extLst>
              <a:ext uri="{FF2B5EF4-FFF2-40B4-BE49-F238E27FC236}">
                <a16:creationId xmlns:a16="http://schemas.microsoft.com/office/drawing/2014/main" id="{3B3B54FF-A20B-A39B-1932-258C8DE3CDB2}"/>
              </a:ext>
            </a:extLst>
          </p:cNvPr>
          <p:cNvSpPr/>
          <p:nvPr/>
        </p:nvSpPr>
        <p:spPr>
          <a:xfrm>
            <a:off x="4486964" y="6438057"/>
            <a:ext cx="83898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DLib</a:t>
            </a:r>
            <a:endParaRPr lang="en-IL" sz="1100" dirty="0">
              <a:solidFill>
                <a:schemeClr val="tx1"/>
              </a:solidFill>
            </a:endParaRPr>
          </a:p>
        </p:txBody>
      </p:sp>
      <p:sp>
        <p:nvSpPr>
          <p:cNvPr id="19" name="Arrow: Chevron 18">
            <a:extLst>
              <a:ext uri="{FF2B5EF4-FFF2-40B4-BE49-F238E27FC236}">
                <a16:creationId xmlns:a16="http://schemas.microsoft.com/office/drawing/2014/main" id="{F09DB710-FCA5-0098-7B52-27831EDA5D49}"/>
              </a:ext>
            </a:extLst>
          </p:cNvPr>
          <p:cNvSpPr/>
          <p:nvPr/>
        </p:nvSpPr>
        <p:spPr>
          <a:xfrm>
            <a:off x="5137315" y="6438056"/>
            <a:ext cx="107219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Keras Models</a:t>
            </a:r>
            <a:endParaRPr lang="en-IL" sz="1100" dirty="0">
              <a:solidFill>
                <a:schemeClr val="tx1"/>
              </a:solidFill>
            </a:endParaRPr>
          </a:p>
        </p:txBody>
      </p:sp>
      <p:sp>
        <p:nvSpPr>
          <p:cNvPr id="20" name="Arrow: Chevron 19">
            <a:extLst>
              <a:ext uri="{FF2B5EF4-FFF2-40B4-BE49-F238E27FC236}">
                <a16:creationId xmlns:a16="http://schemas.microsoft.com/office/drawing/2014/main" id="{DA38F48C-2BE8-E822-6292-9E879D0CE95A}"/>
              </a:ext>
            </a:extLst>
          </p:cNvPr>
          <p:cNvSpPr/>
          <p:nvPr/>
        </p:nvSpPr>
        <p:spPr>
          <a:xfrm>
            <a:off x="6016763" y="6438055"/>
            <a:ext cx="1182478"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DenseNet121</a:t>
            </a:r>
            <a:endParaRPr lang="en-IL" sz="1100" dirty="0">
              <a:solidFill>
                <a:schemeClr val="tx1"/>
              </a:solidFill>
            </a:endParaRPr>
          </a:p>
        </p:txBody>
      </p:sp>
      <p:sp>
        <p:nvSpPr>
          <p:cNvPr id="21" name="Arrow: Chevron 20">
            <a:extLst>
              <a:ext uri="{FF2B5EF4-FFF2-40B4-BE49-F238E27FC236}">
                <a16:creationId xmlns:a16="http://schemas.microsoft.com/office/drawing/2014/main" id="{8F4B487C-AD5A-5955-9A44-56E64D8C1A30}"/>
              </a:ext>
            </a:extLst>
          </p:cNvPr>
          <p:cNvSpPr/>
          <p:nvPr/>
        </p:nvSpPr>
        <p:spPr>
          <a:xfrm>
            <a:off x="7009771" y="6438986"/>
            <a:ext cx="124905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Attention Mechanism</a:t>
            </a:r>
            <a:endParaRPr lang="en-IL" sz="1100" dirty="0">
              <a:solidFill>
                <a:schemeClr val="tx1"/>
              </a:solidFill>
            </a:endParaRPr>
          </a:p>
        </p:txBody>
      </p:sp>
      <p:sp>
        <p:nvSpPr>
          <p:cNvPr id="22" name="Arrow: Chevron 21">
            <a:extLst>
              <a:ext uri="{FF2B5EF4-FFF2-40B4-BE49-F238E27FC236}">
                <a16:creationId xmlns:a16="http://schemas.microsoft.com/office/drawing/2014/main" id="{E04C0057-A781-7BBB-48ED-0488FD749854}"/>
              </a:ext>
            </a:extLst>
          </p:cNvPr>
          <p:cNvSpPr/>
          <p:nvPr/>
        </p:nvSpPr>
        <p:spPr>
          <a:xfrm>
            <a:off x="8063160" y="6438054"/>
            <a:ext cx="1359135"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Architecture</a:t>
            </a:r>
            <a:endParaRPr lang="en-IL" sz="1050" dirty="0">
              <a:solidFill>
                <a:schemeClr val="tx1"/>
              </a:solidFill>
            </a:endParaRPr>
          </a:p>
        </p:txBody>
      </p:sp>
      <p:sp>
        <p:nvSpPr>
          <p:cNvPr id="23" name="Arrow: Chevron 22">
            <a:extLst>
              <a:ext uri="{FF2B5EF4-FFF2-40B4-BE49-F238E27FC236}">
                <a16:creationId xmlns:a16="http://schemas.microsoft.com/office/drawing/2014/main" id="{DFE7DD60-8A40-EF81-CB88-EE1F8A9DEC42}"/>
              </a:ext>
            </a:extLst>
          </p:cNvPr>
          <p:cNvSpPr/>
          <p:nvPr/>
        </p:nvSpPr>
        <p:spPr>
          <a:xfrm>
            <a:off x="9226347" y="6438054"/>
            <a:ext cx="1227693"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Expected Challenges</a:t>
            </a:r>
            <a:endParaRPr lang="en-IL" sz="1100" dirty="0">
              <a:solidFill>
                <a:schemeClr val="tx1"/>
              </a:solidFill>
            </a:endParaRPr>
          </a:p>
        </p:txBody>
      </p:sp>
      <p:sp>
        <p:nvSpPr>
          <p:cNvPr id="24" name="Arrow: Chevron 23">
            <a:extLst>
              <a:ext uri="{FF2B5EF4-FFF2-40B4-BE49-F238E27FC236}">
                <a16:creationId xmlns:a16="http://schemas.microsoft.com/office/drawing/2014/main" id="{A99DAFB3-B2A7-E877-8121-DCEE8B51AD13}"/>
              </a:ext>
            </a:extLst>
          </p:cNvPr>
          <p:cNvSpPr/>
          <p:nvPr/>
        </p:nvSpPr>
        <p:spPr>
          <a:xfrm>
            <a:off x="10265051" y="6437208"/>
            <a:ext cx="122773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Evaluation Plan</a:t>
            </a:r>
            <a:endParaRPr lang="en-IL" sz="1100" dirty="0">
              <a:solidFill>
                <a:schemeClr val="tx1"/>
              </a:solidFill>
            </a:endParaRPr>
          </a:p>
        </p:txBody>
      </p:sp>
      <p:sp>
        <p:nvSpPr>
          <p:cNvPr id="25" name="Arrow: Chevron 24">
            <a:extLst>
              <a:ext uri="{FF2B5EF4-FFF2-40B4-BE49-F238E27FC236}">
                <a16:creationId xmlns:a16="http://schemas.microsoft.com/office/drawing/2014/main" id="{31DA6509-1473-BC32-60DE-ADFDCFFEB47A}"/>
              </a:ext>
            </a:extLst>
          </p:cNvPr>
          <p:cNvSpPr/>
          <p:nvPr/>
        </p:nvSpPr>
        <p:spPr>
          <a:xfrm>
            <a:off x="11310346" y="6436362"/>
            <a:ext cx="83898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GUI</a:t>
            </a:r>
            <a:endParaRPr lang="en-IL" sz="1200" dirty="0">
              <a:solidFill>
                <a:schemeClr val="tx1"/>
              </a:solidFill>
            </a:endParaRPr>
          </a:p>
        </p:txBody>
      </p:sp>
      <p:sp>
        <p:nvSpPr>
          <p:cNvPr id="26" name="TextBox 25">
            <a:extLst>
              <a:ext uri="{FF2B5EF4-FFF2-40B4-BE49-F238E27FC236}">
                <a16:creationId xmlns:a16="http://schemas.microsoft.com/office/drawing/2014/main" id="{B88E8FFF-E238-5C68-02A1-AF669CC5497D}"/>
              </a:ext>
            </a:extLst>
          </p:cNvPr>
          <p:cNvSpPr txBox="1"/>
          <p:nvPr/>
        </p:nvSpPr>
        <p:spPr>
          <a:xfrm>
            <a:off x="22538" y="6467622"/>
            <a:ext cx="362437" cy="338554"/>
          </a:xfrm>
          <a:prstGeom prst="rect">
            <a:avLst/>
          </a:prstGeom>
          <a:noFill/>
          <a:ln>
            <a:noFill/>
          </a:ln>
        </p:spPr>
        <p:txBody>
          <a:bodyPr wrap="square" rtlCol="0">
            <a:spAutoFit/>
          </a:bodyPr>
          <a:lstStyle/>
          <a:p>
            <a:r>
              <a:rPr lang="en-US" sz="1600" dirty="0">
                <a:solidFill>
                  <a:schemeClr val="bg1"/>
                </a:solidFill>
                <a:latin typeface="+mj-lt"/>
              </a:rPr>
              <a:t>4</a:t>
            </a:r>
            <a:endParaRPr lang="en-IL" sz="1600" dirty="0">
              <a:solidFill>
                <a:schemeClr val="bg1"/>
              </a:solidFill>
              <a:latin typeface="+mj-lt"/>
            </a:endParaRPr>
          </a:p>
        </p:txBody>
      </p:sp>
    </p:spTree>
    <p:extLst>
      <p:ext uri="{BB962C8B-B14F-4D97-AF65-F5344CB8AC3E}">
        <p14:creationId xmlns:p14="http://schemas.microsoft.com/office/powerpoint/2010/main" val="36653127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cxnSp>
        <p:nvCxnSpPr>
          <p:cNvPr id="24" name="Straight Connector 23">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6" name="Rectangle 25">
            <a:extLst>
              <a:ext uri="{FF2B5EF4-FFF2-40B4-BE49-F238E27FC236}">
                <a16:creationId xmlns:a16="http://schemas.microsoft.com/office/drawing/2014/main" id="{2779F603-B669-4AD6-82F9-E09F76165B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827737-FBAC-3B44-31DB-0AA54495FCEB}"/>
              </a:ext>
            </a:extLst>
          </p:cNvPr>
          <p:cNvSpPr>
            <a:spLocks noGrp="1"/>
          </p:cNvSpPr>
          <p:nvPr>
            <p:ph type="title"/>
          </p:nvPr>
        </p:nvSpPr>
        <p:spPr>
          <a:xfrm>
            <a:off x="1097280" y="758952"/>
            <a:ext cx="5536780" cy="3566160"/>
          </a:xfrm>
        </p:spPr>
        <p:txBody>
          <a:bodyPr vert="horz" lIns="91440" tIns="45720" rIns="91440" bIns="45720" rtlCol="0" anchor="b">
            <a:normAutofit/>
          </a:bodyPr>
          <a:lstStyle/>
          <a:p>
            <a:r>
              <a:rPr lang="en-US" sz="8000">
                <a:solidFill>
                  <a:schemeClr val="tx1">
                    <a:lumMod val="85000"/>
                    <a:lumOff val="15000"/>
                  </a:schemeClr>
                </a:solidFill>
              </a:rPr>
              <a:t>System Workflow</a:t>
            </a:r>
          </a:p>
        </p:txBody>
      </p:sp>
      <p:cxnSp>
        <p:nvCxnSpPr>
          <p:cNvPr id="28" name="Straight Connector 27">
            <a:extLst>
              <a:ext uri="{FF2B5EF4-FFF2-40B4-BE49-F238E27FC236}">
                <a16:creationId xmlns:a16="http://schemas.microsoft.com/office/drawing/2014/main" id="{7ABFD994-C2DC-4E7D-9411-C7FF7813EF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47660" y="4485132"/>
            <a:ext cx="54864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4" name="Picture 3" descr="A diagram of a process&#10;&#10;Description automatically generated">
            <a:extLst>
              <a:ext uri="{FF2B5EF4-FFF2-40B4-BE49-F238E27FC236}">
                <a16:creationId xmlns:a16="http://schemas.microsoft.com/office/drawing/2014/main" id="{5C927763-5D3F-EC8E-F426-88B2B5EDD2E2}"/>
              </a:ext>
            </a:extLst>
          </p:cNvPr>
          <p:cNvPicPr>
            <a:picLocks noChangeAspect="1"/>
          </p:cNvPicPr>
          <p:nvPr/>
        </p:nvPicPr>
        <p:blipFill>
          <a:blip r:embed="rId3">
            <a:extLst>
              <a:ext uri="{28A0092B-C50C-407E-A947-70E740481C1C}">
                <a14:useLocalDpi xmlns:a14="http://schemas.microsoft.com/office/drawing/2010/main" val="0"/>
              </a:ext>
            </a:extLst>
          </a:blip>
          <a:srcRect r="457"/>
          <a:stretch/>
        </p:blipFill>
        <p:spPr bwMode="auto">
          <a:xfrm>
            <a:off x="7000876" y="334970"/>
            <a:ext cx="4259702" cy="5882142"/>
          </a:xfrm>
          <a:prstGeom prst="rect">
            <a:avLst/>
          </a:prstGeom>
          <a:noFill/>
        </p:spPr>
      </p:pic>
      <p:sp>
        <p:nvSpPr>
          <p:cNvPr id="30" name="Rectangle 29">
            <a:extLst>
              <a:ext uri="{FF2B5EF4-FFF2-40B4-BE49-F238E27FC236}">
                <a16:creationId xmlns:a16="http://schemas.microsoft.com/office/drawing/2014/main" id="{596FA172-921E-4C46-94E3-3FC0695A7A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sp>
        <p:nvSpPr>
          <p:cNvPr id="23" name="Arrow: Chevron 22">
            <a:extLst>
              <a:ext uri="{FF2B5EF4-FFF2-40B4-BE49-F238E27FC236}">
                <a16:creationId xmlns:a16="http://schemas.microsoft.com/office/drawing/2014/main" id="{5EDDBB03-17FA-5BA7-F76C-C168A626D2B0}"/>
              </a:ext>
            </a:extLst>
          </p:cNvPr>
          <p:cNvSpPr/>
          <p:nvPr/>
        </p:nvSpPr>
        <p:spPr>
          <a:xfrm>
            <a:off x="257074" y="6438061"/>
            <a:ext cx="1360604"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Introduction</a:t>
            </a:r>
            <a:endParaRPr lang="en-IL" sz="1100" dirty="0">
              <a:solidFill>
                <a:schemeClr val="tx1"/>
              </a:solidFill>
            </a:endParaRPr>
          </a:p>
        </p:txBody>
      </p:sp>
      <p:sp>
        <p:nvSpPr>
          <p:cNvPr id="25" name="Arrow: Chevron 24">
            <a:extLst>
              <a:ext uri="{FF2B5EF4-FFF2-40B4-BE49-F238E27FC236}">
                <a16:creationId xmlns:a16="http://schemas.microsoft.com/office/drawing/2014/main" id="{9CE2F18A-842F-D49B-39D3-9F59155E985B}"/>
              </a:ext>
            </a:extLst>
          </p:cNvPr>
          <p:cNvSpPr/>
          <p:nvPr/>
        </p:nvSpPr>
        <p:spPr>
          <a:xfrm>
            <a:off x="1432971" y="6438059"/>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Solution</a:t>
            </a:r>
            <a:endParaRPr lang="en-IL" sz="1050" dirty="0">
              <a:solidFill>
                <a:schemeClr val="tx1"/>
              </a:solidFill>
            </a:endParaRPr>
          </a:p>
        </p:txBody>
      </p:sp>
      <p:sp>
        <p:nvSpPr>
          <p:cNvPr id="27" name="Arrow: Chevron 26">
            <a:extLst>
              <a:ext uri="{FF2B5EF4-FFF2-40B4-BE49-F238E27FC236}">
                <a16:creationId xmlns:a16="http://schemas.microsoft.com/office/drawing/2014/main" id="{74D5099C-C478-EF5B-DA1B-6DD10593FE82}"/>
              </a:ext>
            </a:extLst>
          </p:cNvPr>
          <p:cNvSpPr/>
          <p:nvPr/>
        </p:nvSpPr>
        <p:spPr>
          <a:xfrm>
            <a:off x="2491329" y="6438059"/>
            <a:ext cx="1142606" cy="401075"/>
          </a:xfrm>
          <a:prstGeom prst="chevron">
            <a:avLst/>
          </a:prstGeom>
          <a:solidFill>
            <a:schemeClr val="accent5">
              <a:lumMod val="40000"/>
              <a:lumOff val="60000"/>
            </a:schemeClr>
          </a:solidFill>
          <a:ln>
            <a:noFill/>
          </a:ln>
          <a:scene3d>
            <a:camera prst="orthographicFront"/>
            <a:lightRig rig="threePt" dir="t"/>
          </a:scene3d>
          <a:sp3d>
            <a:bevelT prst="relaxedIns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Sys’ Workflow</a:t>
            </a:r>
            <a:endParaRPr lang="en-IL" sz="1100" dirty="0">
              <a:solidFill>
                <a:schemeClr val="tx1"/>
              </a:solidFill>
            </a:endParaRPr>
          </a:p>
        </p:txBody>
      </p:sp>
      <p:sp>
        <p:nvSpPr>
          <p:cNvPr id="29" name="Arrow: Chevron 28">
            <a:extLst>
              <a:ext uri="{FF2B5EF4-FFF2-40B4-BE49-F238E27FC236}">
                <a16:creationId xmlns:a16="http://schemas.microsoft.com/office/drawing/2014/main" id="{A05094D8-8745-6D8F-11E2-C73B9ADE831E}"/>
              </a:ext>
            </a:extLst>
          </p:cNvPr>
          <p:cNvSpPr/>
          <p:nvPr/>
        </p:nvSpPr>
        <p:spPr>
          <a:xfrm>
            <a:off x="3445207" y="6438058"/>
            <a:ext cx="125926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err="1">
                <a:solidFill>
                  <a:schemeClr val="tx1"/>
                </a:solidFill>
              </a:rPr>
              <a:t>Face&amp;Eye</a:t>
            </a:r>
            <a:r>
              <a:rPr lang="en-US" sz="1100" dirty="0">
                <a:solidFill>
                  <a:schemeClr val="tx1"/>
                </a:solidFill>
              </a:rPr>
              <a:t> Detection</a:t>
            </a:r>
            <a:endParaRPr lang="en-IL" sz="1100" dirty="0">
              <a:solidFill>
                <a:schemeClr val="tx1"/>
              </a:solidFill>
            </a:endParaRPr>
          </a:p>
        </p:txBody>
      </p:sp>
      <p:sp>
        <p:nvSpPr>
          <p:cNvPr id="31" name="Arrow: Chevron 30">
            <a:extLst>
              <a:ext uri="{FF2B5EF4-FFF2-40B4-BE49-F238E27FC236}">
                <a16:creationId xmlns:a16="http://schemas.microsoft.com/office/drawing/2014/main" id="{69862232-9789-54DA-A2A8-3B65D4774E9C}"/>
              </a:ext>
            </a:extLst>
          </p:cNvPr>
          <p:cNvSpPr/>
          <p:nvPr/>
        </p:nvSpPr>
        <p:spPr>
          <a:xfrm>
            <a:off x="4515539" y="6438057"/>
            <a:ext cx="83898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DLib</a:t>
            </a:r>
            <a:endParaRPr lang="en-IL" sz="1100" dirty="0">
              <a:solidFill>
                <a:schemeClr val="tx1"/>
              </a:solidFill>
            </a:endParaRPr>
          </a:p>
        </p:txBody>
      </p:sp>
      <p:sp>
        <p:nvSpPr>
          <p:cNvPr id="32" name="Arrow: Chevron 31">
            <a:extLst>
              <a:ext uri="{FF2B5EF4-FFF2-40B4-BE49-F238E27FC236}">
                <a16:creationId xmlns:a16="http://schemas.microsoft.com/office/drawing/2014/main" id="{4F2D9842-BD9C-AC81-1695-AD8F6119F59F}"/>
              </a:ext>
            </a:extLst>
          </p:cNvPr>
          <p:cNvSpPr/>
          <p:nvPr/>
        </p:nvSpPr>
        <p:spPr>
          <a:xfrm>
            <a:off x="5165890" y="6438056"/>
            <a:ext cx="107219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Keras Models</a:t>
            </a:r>
            <a:endParaRPr lang="en-IL" sz="1100" dirty="0">
              <a:solidFill>
                <a:schemeClr val="tx1"/>
              </a:solidFill>
            </a:endParaRPr>
          </a:p>
        </p:txBody>
      </p:sp>
      <p:sp>
        <p:nvSpPr>
          <p:cNvPr id="33" name="Arrow: Chevron 32">
            <a:extLst>
              <a:ext uri="{FF2B5EF4-FFF2-40B4-BE49-F238E27FC236}">
                <a16:creationId xmlns:a16="http://schemas.microsoft.com/office/drawing/2014/main" id="{BA1FD21F-DF3B-88AC-9906-9E12EAA77B20}"/>
              </a:ext>
            </a:extLst>
          </p:cNvPr>
          <p:cNvSpPr/>
          <p:nvPr/>
        </p:nvSpPr>
        <p:spPr>
          <a:xfrm>
            <a:off x="6045338" y="6438055"/>
            <a:ext cx="1182478"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DenseNet121</a:t>
            </a:r>
            <a:endParaRPr lang="en-IL" sz="1100" dirty="0">
              <a:solidFill>
                <a:schemeClr val="tx1"/>
              </a:solidFill>
            </a:endParaRPr>
          </a:p>
        </p:txBody>
      </p:sp>
      <p:sp>
        <p:nvSpPr>
          <p:cNvPr id="34" name="Arrow: Chevron 33">
            <a:extLst>
              <a:ext uri="{FF2B5EF4-FFF2-40B4-BE49-F238E27FC236}">
                <a16:creationId xmlns:a16="http://schemas.microsoft.com/office/drawing/2014/main" id="{3429E58F-07B8-928F-E9EA-A0B8F94F768E}"/>
              </a:ext>
            </a:extLst>
          </p:cNvPr>
          <p:cNvSpPr/>
          <p:nvPr/>
        </p:nvSpPr>
        <p:spPr>
          <a:xfrm>
            <a:off x="7038346" y="6438986"/>
            <a:ext cx="124905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Attention Mechanism</a:t>
            </a:r>
            <a:endParaRPr lang="en-IL" sz="1100" dirty="0">
              <a:solidFill>
                <a:schemeClr val="tx1"/>
              </a:solidFill>
            </a:endParaRPr>
          </a:p>
        </p:txBody>
      </p:sp>
      <p:sp>
        <p:nvSpPr>
          <p:cNvPr id="35" name="Arrow: Chevron 34">
            <a:extLst>
              <a:ext uri="{FF2B5EF4-FFF2-40B4-BE49-F238E27FC236}">
                <a16:creationId xmlns:a16="http://schemas.microsoft.com/office/drawing/2014/main" id="{CAF6ADFD-62DF-C746-9A4E-338996BECC1A}"/>
              </a:ext>
            </a:extLst>
          </p:cNvPr>
          <p:cNvSpPr/>
          <p:nvPr/>
        </p:nvSpPr>
        <p:spPr>
          <a:xfrm>
            <a:off x="8091735" y="6438054"/>
            <a:ext cx="1359135"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Architecture</a:t>
            </a:r>
            <a:endParaRPr lang="en-IL" sz="1050" dirty="0">
              <a:solidFill>
                <a:schemeClr val="tx1"/>
              </a:solidFill>
            </a:endParaRPr>
          </a:p>
        </p:txBody>
      </p:sp>
      <p:sp>
        <p:nvSpPr>
          <p:cNvPr id="36" name="Arrow: Chevron 35">
            <a:extLst>
              <a:ext uri="{FF2B5EF4-FFF2-40B4-BE49-F238E27FC236}">
                <a16:creationId xmlns:a16="http://schemas.microsoft.com/office/drawing/2014/main" id="{4F5379DB-0084-3742-466C-8CB8485A6E13}"/>
              </a:ext>
            </a:extLst>
          </p:cNvPr>
          <p:cNvSpPr/>
          <p:nvPr/>
        </p:nvSpPr>
        <p:spPr>
          <a:xfrm>
            <a:off x="9254922" y="6438054"/>
            <a:ext cx="1227693"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Expected Challenges</a:t>
            </a:r>
            <a:endParaRPr lang="en-IL" sz="1100" dirty="0">
              <a:solidFill>
                <a:schemeClr val="tx1"/>
              </a:solidFill>
            </a:endParaRPr>
          </a:p>
        </p:txBody>
      </p:sp>
      <p:sp>
        <p:nvSpPr>
          <p:cNvPr id="37" name="Arrow: Chevron 36">
            <a:extLst>
              <a:ext uri="{FF2B5EF4-FFF2-40B4-BE49-F238E27FC236}">
                <a16:creationId xmlns:a16="http://schemas.microsoft.com/office/drawing/2014/main" id="{ABFD1D5F-6482-487B-09E2-4387427F29E0}"/>
              </a:ext>
            </a:extLst>
          </p:cNvPr>
          <p:cNvSpPr/>
          <p:nvPr/>
        </p:nvSpPr>
        <p:spPr>
          <a:xfrm>
            <a:off x="10293626" y="6437208"/>
            <a:ext cx="122773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Evaluation Plan</a:t>
            </a:r>
            <a:endParaRPr lang="en-IL" sz="1100" dirty="0">
              <a:solidFill>
                <a:schemeClr val="tx1"/>
              </a:solidFill>
            </a:endParaRPr>
          </a:p>
        </p:txBody>
      </p:sp>
      <p:sp>
        <p:nvSpPr>
          <p:cNvPr id="38" name="Arrow: Chevron 37">
            <a:extLst>
              <a:ext uri="{FF2B5EF4-FFF2-40B4-BE49-F238E27FC236}">
                <a16:creationId xmlns:a16="http://schemas.microsoft.com/office/drawing/2014/main" id="{E54878D5-341A-E8BD-310C-A4B7D9A6B1CA}"/>
              </a:ext>
            </a:extLst>
          </p:cNvPr>
          <p:cNvSpPr/>
          <p:nvPr/>
        </p:nvSpPr>
        <p:spPr>
          <a:xfrm>
            <a:off x="11338921" y="6436362"/>
            <a:ext cx="83898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GUI</a:t>
            </a:r>
            <a:endParaRPr lang="en-IL" sz="1200" dirty="0">
              <a:solidFill>
                <a:schemeClr val="tx1"/>
              </a:solidFill>
            </a:endParaRPr>
          </a:p>
        </p:txBody>
      </p:sp>
      <p:sp>
        <p:nvSpPr>
          <p:cNvPr id="39" name="TextBox 38">
            <a:extLst>
              <a:ext uri="{FF2B5EF4-FFF2-40B4-BE49-F238E27FC236}">
                <a16:creationId xmlns:a16="http://schemas.microsoft.com/office/drawing/2014/main" id="{EAE5D8B6-A90E-219B-B63C-2687DC29A4B2}"/>
              </a:ext>
            </a:extLst>
          </p:cNvPr>
          <p:cNvSpPr txBox="1"/>
          <p:nvPr/>
        </p:nvSpPr>
        <p:spPr>
          <a:xfrm>
            <a:off x="22538" y="6467622"/>
            <a:ext cx="362437" cy="338554"/>
          </a:xfrm>
          <a:prstGeom prst="rect">
            <a:avLst/>
          </a:prstGeom>
          <a:noFill/>
          <a:ln>
            <a:noFill/>
          </a:ln>
        </p:spPr>
        <p:txBody>
          <a:bodyPr wrap="square" rtlCol="0">
            <a:spAutoFit/>
          </a:bodyPr>
          <a:lstStyle/>
          <a:p>
            <a:r>
              <a:rPr lang="en-US" sz="1600" dirty="0">
                <a:solidFill>
                  <a:schemeClr val="bg1"/>
                </a:solidFill>
                <a:latin typeface="+mj-lt"/>
              </a:rPr>
              <a:t>5</a:t>
            </a:r>
            <a:endParaRPr lang="en-IL" sz="1600" dirty="0">
              <a:solidFill>
                <a:schemeClr val="bg1"/>
              </a:solidFill>
              <a:latin typeface="+mj-lt"/>
            </a:endParaRPr>
          </a:p>
        </p:txBody>
      </p:sp>
    </p:spTree>
    <p:extLst>
      <p:ext uri="{BB962C8B-B14F-4D97-AF65-F5344CB8AC3E}">
        <p14:creationId xmlns:p14="http://schemas.microsoft.com/office/powerpoint/2010/main" val="2543572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sp>
        <p:nvSpPr>
          <p:cNvPr id="2" name="Title 1">
            <a:extLst>
              <a:ext uri="{FF2B5EF4-FFF2-40B4-BE49-F238E27FC236}">
                <a16:creationId xmlns:a16="http://schemas.microsoft.com/office/drawing/2014/main" id="{DECE4605-1186-FE21-1BEA-765B4C5C192F}"/>
              </a:ext>
            </a:extLst>
          </p:cNvPr>
          <p:cNvSpPr>
            <a:spLocks noGrp="1"/>
          </p:cNvSpPr>
          <p:nvPr>
            <p:ph type="title"/>
          </p:nvPr>
        </p:nvSpPr>
        <p:spPr>
          <a:xfrm>
            <a:off x="1066800" y="5208104"/>
            <a:ext cx="10058400" cy="1073547"/>
          </a:xfrm>
        </p:spPr>
        <p:txBody>
          <a:bodyPr anchor="ctr">
            <a:normAutofit/>
          </a:bodyPr>
          <a:lstStyle/>
          <a:p>
            <a:pPr algn="ctr"/>
            <a:r>
              <a:rPr lang="en-US" dirty="0">
                <a:solidFill>
                  <a:srgbClr val="FFFFFF"/>
                </a:solidFill>
              </a:rPr>
              <a:t>Face and Eye Detection</a:t>
            </a:r>
            <a:endParaRPr lang="en-IL" dirty="0">
              <a:solidFill>
                <a:srgbClr val="FFFFFF"/>
              </a:solidFill>
            </a:endParaRPr>
          </a:p>
        </p:txBody>
      </p:sp>
      <p:graphicFrame>
        <p:nvGraphicFramePr>
          <p:cNvPr id="4" name="Table 3">
            <a:extLst>
              <a:ext uri="{FF2B5EF4-FFF2-40B4-BE49-F238E27FC236}">
                <a16:creationId xmlns:a16="http://schemas.microsoft.com/office/drawing/2014/main" id="{BBE823D4-279F-1507-91CD-652828FC6203}"/>
              </a:ext>
            </a:extLst>
          </p:cNvPr>
          <p:cNvGraphicFramePr>
            <a:graphicFrameLocks noGrp="1"/>
          </p:cNvGraphicFramePr>
          <p:nvPr>
            <p:extLst>
              <p:ext uri="{D42A27DB-BD31-4B8C-83A1-F6EECF244321}">
                <p14:modId xmlns:p14="http://schemas.microsoft.com/office/powerpoint/2010/main" val="2907316093"/>
              </p:ext>
            </p:extLst>
          </p:nvPr>
        </p:nvGraphicFramePr>
        <p:xfrm>
          <a:off x="418315" y="433287"/>
          <a:ext cx="3631677" cy="4314000"/>
        </p:xfrm>
        <a:graphic>
          <a:graphicData uri="http://schemas.openxmlformats.org/drawingml/2006/table">
            <a:tbl>
              <a:tblPr firstRow="1" firstCol="1" bandRow="1">
                <a:tableStyleId>{5202B0CA-FC54-4496-8BCA-5EF66A818D29}</a:tableStyleId>
              </a:tblPr>
              <a:tblGrid>
                <a:gridCol w="1210559">
                  <a:extLst>
                    <a:ext uri="{9D8B030D-6E8A-4147-A177-3AD203B41FA5}">
                      <a16:colId xmlns:a16="http://schemas.microsoft.com/office/drawing/2014/main" val="3182849767"/>
                    </a:ext>
                  </a:extLst>
                </a:gridCol>
                <a:gridCol w="1210559">
                  <a:extLst>
                    <a:ext uri="{9D8B030D-6E8A-4147-A177-3AD203B41FA5}">
                      <a16:colId xmlns:a16="http://schemas.microsoft.com/office/drawing/2014/main" val="619696465"/>
                    </a:ext>
                  </a:extLst>
                </a:gridCol>
                <a:gridCol w="1210559">
                  <a:extLst>
                    <a:ext uri="{9D8B030D-6E8A-4147-A177-3AD203B41FA5}">
                      <a16:colId xmlns:a16="http://schemas.microsoft.com/office/drawing/2014/main" val="610215072"/>
                    </a:ext>
                  </a:extLst>
                </a:gridCol>
              </a:tblGrid>
              <a:tr h="221916">
                <a:tc>
                  <a:txBody>
                    <a:bodyPr/>
                    <a:lstStyle/>
                    <a:p>
                      <a:pPr algn="ctr">
                        <a:lnSpc>
                          <a:spcPct val="150000"/>
                        </a:lnSpc>
                      </a:pPr>
                      <a:r>
                        <a:rPr lang="en-US" sz="1100" kern="100" dirty="0">
                          <a:effectLst/>
                        </a:rPr>
                        <a:t>Algorithm</a:t>
                      </a:r>
                      <a:endParaRPr lang="en-IL" sz="11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3038" marR="63038" marT="0" marB="0" anchor="ctr"/>
                </a:tc>
                <a:tc>
                  <a:txBody>
                    <a:bodyPr/>
                    <a:lstStyle/>
                    <a:p>
                      <a:pPr algn="ctr">
                        <a:lnSpc>
                          <a:spcPct val="150000"/>
                        </a:lnSpc>
                      </a:pPr>
                      <a:r>
                        <a:rPr lang="en-US" sz="1100" kern="100" dirty="0">
                          <a:effectLst/>
                        </a:rPr>
                        <a:t>Strengths</a:t>
                      </a:r>
                      <a:endParaRPr lang="en-IL" sz="11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3038" marR="63038" marT="0" marB="0" anchor="ctr"/>
                </a:tc>
                <a:tc>
                  <a:txBody>
                    <a:bodyPr/>
                    <a:lstStyle/>
                    <a:p>
                      <a:pPr algn="ctr">
                        <a:lnSpc>
                          <a:spcPct val="150000"/>
                        </a:lnSpc>
                      </a:pPr>
                      <a:r>
                        <a:rPr lang="en-US" sz="1100" kern="100">
                          <a:effectLst/>
                        </a:rPr>
                        <a:t>Limitations</a:t>
                      </a:r>
                      <a:endParaRPr lang="en-IL" sz="11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3038" marR="63038" marT="0" marB="0" anchor="ctr"/>
                </a:tc>
                <a:extLst>
                  <a:ext uri="{0D108BD9-81ED-4DB2-BD59-A6C34878D82A}">
                    <a16:rowId xmlns:a16="http://schemas.microsoft.com/office/drawing/2014/main" val="2970193468"/>
                  </a:ext>
                </a:extLst>
              </a:tr>
              <a:tr h="707774">
                <a:tc>
                  <a:txBody>
                    <a:bodyPr/>
                    <a:lstStyle/>
                    <a:p>
                      <a:pPr algn="ctr">
                        <a:lnSpc>
                          <a:spcPct val="150000"/>
                        </a:lnSpc>
                      </a:pPr>
                      <a:r>
                        <a:rPr lang="en-US" sz="1050" kern="100" dirty="0">
                          <a:effectLst/>
                        </a:rPr>
                        <a:t>Viola-Jones</a:t>
                      </a:r>
                      <a:endParaRPr lang="en-IL"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3038" marR="63038" marT="0" marB="0" anchor="ctr"/>
                </a:tc>
                <a:tc>
                  <a:txBody>
                    <a:bodyPr/>
                    <a:lstStyle/>
                    <a:p>
                      <a:pPr algn="ctr">
                        <a:lnSpc>
                          <a:spcPct val="150000"/>
                        </a:lnSpc>
                      </a:pPr>
                      <a:r>
                        <a:rPr lang="en-US" sz="1200" kern="100" dirty="0">
                          <a:effectLst/>
                        </a:rPr>
                        <a:t>Fast, lightweight</a:t>
                      </a:r>
                      <a:endParaRPr lang="en-IL"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3038" marR="63038" marT="0" marB="0" anchor="ctr"/>
                </a:tc>
                <a:tc>
                  <a:txBody>
                    <a:bodyPr/>
                    <a:lstStyle/>
                    <a:p>
                      <a:pPr algn="ctr">
                        <a:lnSpc>
                          <a:spcPct val="150000"/>
                        </a:lnSpc>
                      </a:pPr>
                      <a:r>
                        <a:rPr lang="en-US" sz="1200" kern="100" dirty="0">
                          <a:effectLst/>
                        </a:rPr>
                        <a:t>Low accuracy in dynamic settings</a:t>
                      </a:r>
                      <a:endParaRPr lang="en-IL" sz="1200" kern="100" dirty="0">
                        <a:effectLst/>
                      </a:endParaRPr>
                    </a:p>
                    <a:p>
                      <a:pPr algn="ctr">
                        <a:lnSpc>
                          <a:spcPct val="150000"/>
                        </a:lnSpc>
                      </a:pPr>
                      <a:r>
                        <a:rPr lang="en-US" sz="1050" kern="100" dirty="0">
                          <a:effectLst/>
                        </a:rPr>
                        <a:t> </a:t>
                      </a:r>
                      <a:endParaRPr lang="en-IL"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3038" marR="63038" marT="0" marB="0" anchor="ctr"/>
                </a:tc>
                <a:extLst>
                  <a:ext uri="{0D108BD9-81ED-4DB2-BD59-A6C34878D82A}">
                    <a16:rowId xmlns:a16="http://schemas.microsoft.com/office/drawing/2014/main" val="3686240256"/>
                  </a:ext>
                </a:extLst>
              </a:tr>
              <a:tr h="707774">
                <a:tc>
                  <a:txBody>
                    <a:bodyPr/>
                    <a:lstStyle/>
                    <a:p>
                      <a:pPr algn="ctr">
                        <a:lnSpc>
                          <a:spcPct val="150000"/>
                        </a:lnSpc>
                      </a:pPr>
                      <a:r>
                        <a:rPr lang="en-US" sz="1050" kern="100" dirty="0">
                          <a:effectLst/>
                        </a:rPr>
                        <a:t>MTCNN</a:t>
                      </a:r>
                      <a:endParaRPr lang="en-IL"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3038" marR="63038" marT="0" marB="0" anchor="ctr"/>
                </a:tc>
                <a:tc>
                  <a:txBody>
                    <a:bodyPr/>
                    <a:lstStyle/>
                    <a:p>
                      <a:pPr algn="ctr">
                        <a:lnSpc>
                          <a:spcPct val="150000"/>
                        </a:lnSpc>
                      </a:pPr>
                      <a:r>
                        <a:rPr lang="en-US" sz="1200" kern="100" dirty="0">
                          <a:effectLst/>
                        </a:rPr>
                        <a:t>High accuracy, multi-task learning</a:t>
                      </a:r>
                      <a:endParaRPr lang="en-IL" sz="1200" kern="100" dirty="0">
                        <a:effectLst/>
                      </a:endParaRPr>
                    </a:p>
                    <a:p>
                      <a:pPr algn="ctr">
                        <a:lnSpc>
                          <a:spcPct val="150000"/>
                        </a:lnSpc>
                      </a:pPr>
                      <a:r>
                        <a:rPr lang="en-US" sz="1050" kern="100" dirty="0">
                          <a:effectLst/>
                        </a:rPr>
                        <a:t> </a:t>
                      </a:r>
                      <a:endParaRPr lang="en-IL"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3038" marR="63038" marT="0" marB="0" anchor="ctr"/>
                </a:tc>
                <a:tc>
                  <a:txBody>
                    <a:bodyPr/>
                    <a:lstStyle/>
                    <a:p>
                      <a:pPr algn="ctr">
                        <a:lnSpc>
                          <a:spcPct val="150000"/>
                        </a:lnSpc>
                      </a:pPr>
                      <a:r>
                        <a:rPr lang="en-US" sz="1200" kern="100" dirty="0">
                          <a:effectLst/>
                        </a:rPr>
                        <a:t>Slower processing on large inputs</a:t>
                      </a:r>
                      <a:endParaRPr lang="en-IL" sz="1200" kern="100" dirty="0">
                        <a:effectLst/>
                      </a:endParaRPr>
                    </a:p>
                    <a:p>
                      <a:pPr algn="ctr">
                        <a:lnSpc>
                          <a:spcPct val="150000"/>
                        </a:lnSpc>
                      </a:pPr>
                      <a:r>
                        <a:rPr lang="en-US" sz="1050" kern="100" dirty="0">
                          <a:effectLst/>
                        </a:rPr>
                        <a:t> </a:t>
                      </a:r>
                      <a:endParaRPr lang="en-IL"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3038" marR="63038" marT="0" marB="0" anchor="ctr"/>
                </a:tc>
                <a:extLst>
                  <a:ext uri="{0D108BD9-81ED-4DB2-BD59-A6C34878D82A}">
                    <a16:rowId xmlns:a16="http://schemas.microsoft.com/office/drawing/2014/main" val="2402073358"/>
                  </a:ext>
                </a:extLst>
              </a:tr>
              <a:tr h="707774">
                <a:tc>
                  <a:txBody>
                    <a:bodyPr/>
                    <a:lstStyle/>
                    <a:p>
                      <a:pPr algn="ctr">
                        <a:lnSpc>
                          <a:spcPct val="150000"/>
                        </a:lnSpc>
                      </a:pPr>
                      <a:r>
                        <a:rPr lang="en-US" sz="1050" kern="100" dirty="0">
                          <a:effectLst/>
                        </a:rPr>
                        <a:t>YOLO</a:t>
                      </a:r>
                      <a:endParaRPr lang="en-IL"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3038" marR="63038" marT="0" marB="0" anchor="ctr"/>
                </a:tc>
                <a:tc>
                  <a:txBody>
                    <a:bodyPr/>
                    <a:lstStyle/>
                    <a:p>
                      <a:pPr algn="ctr">
                        <a:lnSpc>
                          <a:spcPct val="150000"/>
                        </a:lnSpc>
                      </a:pPr>
                      <a:r>
                        <a:rPr lang="en-US" sz="1200" kern="100" dirty="0">
                          <a:effectLst/>
                        </a:rPr>
                        <a:t>Real-time performance</a:t>
                      </a:r>
                      <a:endParaRPr lang="en-IL" sz="1200" kern="100" dirty="0">
                        <a:effectLst/>
                      </a:endParaRPr>
                    </a:p>
                    <a:p>
                      <a:pPr algn="ctr">
                        <a:lnSpc>
                          <a:spcPct val="150000"/>
                        </a:lnSpc>
                      </a:pPr>
                      <a:r>
                        <a:rPr lang="en-US" sz="1050" kern="100" dirty="0">
                          <a:effectLst/>
                        </a:rPr>
                        <a:t> </a:t>
                      </a:r>
                      <a:endParaRPr lang="en-IL"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3038" marR="63038" marT="0" marB="0" anchor="ctr"/>
                </a:tc>
                <a:tc>
                  <a:txBody>
                    <a:bodyPr/>
                    <a:lstStyle/>
                    <a:p>
                      <a:pPr algn="ctr">
                        <a:lnSpc>
                          <a:spcPct val="150000"/>
                        </a:lnSpc>
                      </a:pPr>
                      <a:r>
                        <a:rPr lang="en-US" sz="1200" kern="100" dirty="0">
                          <a:effectLst/>
                        </a:rPr>
                        <a:t>Requires high GPU capabilities</a:t>
                      </a:r>
                      <a:endParaRPr lang="en-IL" sz="1200" kern="100" dirty="0">
                        <a:effectLst/>
                      </a:endParaRPr>
                    </a:p>
                    <a:p>
                      <a:pPr algn="ctr">
                        <a:lnSpc>
                          <a:spcPct val="150000"/>
                        </a:lnSpc>
                      </a:pPr>
                      <a:r>
                        <a:rPr lang="en-US" sz="1050" kern="100" dirty="0">
                          <a:effectLst/>
                        </a:rPr>
                        <a:t> </a:t>
                      </a:r>
                      <a:endParaRPr lang="en-IL"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3038" marR="63038" marT="0" marB="0" anchor="ctr"/>
                </a:tc>
                <a:extLst>
                  <a:ext uri="{0D108BD9-81ED-4DB2-BD59-A6C34878D82A}">
                    <a16:rowId xmlns:a16="http://schemas.microsoft.com/office/drawing/2014/main" val="3793325399"/>
                  </a:ext>
                </a:extLst>
              </a:tr>
              <a:tr h="707774">
                <a:tc>
                  <a:txBody>
                    <a:bodyPr/>
                    <a:lstStyle/>
                    <a:p>
                      <a:pPr algn="ctr">
                        <a:lnSpc>
                          <a:spcPct val="150000"/>
                        </a:lnSpc>
                      </a:pPr>
                      <a:r>
                        <a:rPr lang="en-US" sz="1050" kern="100" dirty="0">
                          <a:effectLst/>
                        </a:rPr>
                        <a:t>OpenCV</a:t>
                      </a:r>
                      <a:endParaRPr lang="en-IL"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3038" marR="63038" marT="0" marB="0" anchor="ctr"/>
                </a:tc>
                <a:tc>
                  <a:txBody>
                    <a:bodyPr/>
                    <a:lstStyle/>
                    <a:p>
                      <a:pPr algn="ctr">
                        <a:lnSpc>
                          <a:spcPct val="150000"/>
                        </a:lnSpc>
                      </a:pPr>
                      <a:r>
                        <a:rPr lang="en-US" sz="1200" kern="100" dirty="0">
                          <a:effectLst/>
                        </a:rPr>
                        <a:t>Optimized for lightweight tasks</a:t>
                      </a:r>
                      <a:endParaRPr lang="en-IL" sz="1200" kern="100" dirty="0">
                        <a:effectLst/>
                      </a:endParaRPr>
                    </a:p>
                    <a:p>
                      <a:pPr algn="ctr">
                        <a:lnSpc>
                          <a:spcPct val="150000"/>
                        </a:lnSpc>
                      </a:pPr>
                      <a:r>
                        <a:rPr lang="en-US" sz="1050" kern="100" dirty="0">
                          <a:effectLst/>
                        </a:rPr>
                        <a:t> </a:t>
                      </a:r>
                      <a:endParaRPr lang="en-IL"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3038" marR="63038" marT="0" marB="0" anchor="ctr"/>
                </a:tc>
                <a:tc>
                  <a:txBody>
                    <a:bodyPr/>
                    <a:lstStyle/>
                    <a:p>
                      <a:pPr algn="ctr">
                        <a:lnSpc>
                          <a:spcPct val="150000"/>
                        </a:lnSpc>
                      </a:pPr>
                      <a:r>
                        <a:rPr lang="en-US" sz="1200" kern="100" dirty="0">
                          <a:effectLst/>
                        </a:rPr>
                        <a:t>Limited robustness</a:t>
                      </a:r>
                      <a:endParaRPr lang="en-IL" sz="1200" kern="100" dirty="0">
                        <a:effectLst/>
                      </a:endParaRPr>
                    </a:p>
                    <a:p>
                      <a:pPr algn="ctr">
                        <a:lnSpc>
                          <a:spcPct val="150000"/>
                        </a:lnSpc>
                      </a:pPr>
                      <a:r>
                        <a:rPr lang="en-US" sz="1050" kern="100" dirty="0">
                          <a:effectLst/>
                        </a:rPr>
                        <a:t> </a:t>
                      </a:r>
                      <a:endParaRPr lang="en-IL"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3038" marR="63038" marT="0" marB="0" anchor="ctr"/>
                </a:tc>
                <a:extLst>
                  <a:ext uri="{0D108BD9-81ED-4DB2-BD59-A6C34878D82A}">
                    <a16:rowId xmlns:a16="http://schemas.microsoft.com/office/drawing/2014/main" val="668738678"/>
                  </a:ext>
                </a:extLst>
              </a:tr>
              <a:tr h="707774">
                <a:tc>
                  <a:txBody>
                    <a:bodyPr/>
                    <a:lstStyle/>
                    <a:p>
                      <a:pPr algn="ctr">
                        <a:lnSpc>
                          <a:spcPct val="150000"/>
                        </a:lnSpc>
                      </a:pPr>
                      <a:r>
                        <a:rPr lang="en-US" sz="1050" kern="100" dirty="0">
                          <a:effectLst/>
                        </a:rPr>
                        <a:t>DLib</a:t>
                      </a:r>
                      <a:endParaRPr lang="en-IL"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3038" marR="63038" marT="0" marB="0" anchor="ctr"/>
                </a:tc>
                <a:tc>
                  <a:txBody>
                    <a:bodyPr/>
                    <a:lstStyle/>
                    <a:p>
                      <a:pPr algn="ctr">
                        <a:lnSpc>
                          <a:spcPct val="150000"/>
                        </a:lnSpc>
                      </a:pPr>
                      <a:r>
                        <a:rPr lang="en-US" sz="1200" kern="100" dirty="0">
                          <a:effectLst/>
                        </a:rPr>
                        <a:t>Precise landmark detection</a:t>
                      </a:r>
                      <a:endParaRPr lang="en-IL" sz="1200" kern="100" dirty="0">
                        <a:effectLst/>
                      </a:endParaRPr>
                    </a:p>
                    <a:p>
                      <a:pPr algn="ctr">
                        <a:lnSpc>
                          <a:spcPct val="150000"/>
                        </a:lnSpc>
                      </a:pPr>
                      <a:r>
                        <a:rPr lang="en-US" sz="1050" kern="100" dirty="0">
                          <a:effectLst/>
                        </a:rPr>
                        <a:t> </a:t>
                      </a:r>
                      <a:endParaRPr lang="en-IL"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3038" marR="63038" marT="0" marB="0" anchor="ctr"/>
                </a:tc>
                <a:tc>
                  <a:txBody>
                    <a:bodyPr/>
                    <a:lstStyle/>
                    <a:p>
                      <a:pPr algn="ctr">
                        <a:lnSpc>
                          <a:spcPct val="150000"/>
                        </a:lnSpc>
                      </a:pPr>
                      <a:r>
                        <a:rPr lang="en-US" sz="1200" kern="100" dirty="0">
                          <a:effectLst/>
                        </a:rPr>
                        <a:t>Computationally intensive</a:t>
                      </a:r>
                      <a:endParaRPr lang="en-IL" sz="1200" kern="100" dirty="0">
                        <a:effectLst/>
                      </a:endParaRPr>
                    </a:p>
                    <a:p>
                      <a:pPr algn="ctr">
                        <a:lnSpc>
                          <a:spcPct val="150000"/>
                        </a:lnSpc>
                      </a:pPr>
                      <a:r>
                        <a:rPr lang="en-US" sz="1050" kern="100" dirty="0">
                          <a:effectLst/>
                        </a:rPr>
                        <a:t> </a:t>
                      </a:r>
                      <a:endParaRPr lang="en-IL"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3038" marR="63038" marT="0" marB="0" anchor="ctr"/>
                </a:tc>
                <a:extLst>
                  <a:ext uri="{0D108BD9-81ED-4DB2-BD59-A6C34878D82A}">
                    <a16:rowId xmlns:a16="http://schemas.microsoft.com/office/drawing/2014/main" val="2222077552"/>
                  </a:ext>
                </a:extLst>
              </a:tr>
            </a:tbl>
          </a:graphicData>
        </a:graphic>
      </p:graphicFrame>
      <p:pic>
        <p:nvPicPr>
          <p:cNvPr id="5" name="Picture 4">
            <a:extLst>
              <a:ext uri="{FF2B5EF4-FFF2-40B4-BE49-F238E27FC236}">
                <a16:creationId xmlns:a16="http://schemas.microsoft.com/office/drawing/2014/main" id="{B63DEDDC-6A8E-AF83-3CF1-B1A5381204A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385556" y="379080"/>
            <a:ext cx="7206837" cy="4252675"/>
          </a:xfrm>
          <a:prstGeom prst="rect">
            <a:avLst/>
          </a:prstGeom>
          <a:noFill/>
          <a:ln>
            <a:noFill/>
          </a:ln>
        </p:spPr>
      </p:pic>
      <p:sp>
        <p:nvSpPr>
          <p:cNvPr id="6" name="Arrow: Chevron 5">
            <a:extLst>
              <a:ext uri="{FF2B5EF4-FFF2-40B4-BE49-F238E27FC236}">
                <a16:creationId xmlns:a16="http://schemas.microsoft.com/office/drawing/2014/main" id="{55CABACC-C324-72DC-5BBC-39F93A07F50B}"/>
              </a:ext>
            </a:extLst>
          </p:cNvPr>
          <p:cNvSpPr/>
          <p:nvPr/>
        </p:nvSpPr>
        <p:spPr>
          <a:xfrm>
            <a:off x="257074" y="6417300"/>
            <a:ext cx="1360604"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Introduction</a:t>
            </a:r>
            <a:endParaRPr lang="en-IL" sz="1100" dirty="0">
              <a:solidFill>
                <a:schemeClr val="tx1"/>
              </a:solidFill>
            </a:endParaRPr>
          </a:p>
        </p:txBody>
      </p:sp>
      <p:sp>
        <p:nvSpPr>
          <p:cNvPr id="7" name="Arrow: Chevron 6">
            <a:extLst>
              <a:ext uri="{FF2B5EF4-FFF2-40B4-BE49-F238E27FC236}">
                <a16:creationId xmlns:a16="http://schemas.microsoft.com/office/drawing/2014/main" id="{7F015743-A9AC-56E1-C357-1F4C1F1B20EB}"/>
              </a:ext>
            </a:extLst>
          </p:cNvPr>
          <p:cNvSpPr/>
          <p:nvPr/>
        </p:nvSpPr>
        <p:spPr>
          <a:xfrm>
            <a:off x="1432971" y="6417298"/>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Solution</a:t>
            </a:r>
            <a:endParaRPr lang="en-IL" sz="1050" dirty="0">
              <a:solidFill>
                <a:schemeClr val="tx1"/>
              </a:solidFill>
            </a:endParaRPr>
          </a:p>
        </p:txBody>
      </p:sp>
      <p:sp>
        <p:nvSpPr>
          <p:cNvPr id="9" name="Arrow: Chevron 8">
            <a:extLst>
              <a:ext uri="{FF2B5EF4-FFF2-40B4-BE49-F238E27FC236}">
                <a16:creationId xmlns:a16="http://schemas.microsoft.com/office/drawing/2014/main" id="{20AF800E-F53B-21E6-58CC-988DEC37C6A5}"/>
              </a:ext>
            </a:extLst>
          </p:cNvPr>
          <p:cNvSpPr/>
          <p:nvPr/>
        </p:nvSpPr>
        <p:spPr>
          <a:xfrm>
            <a:off x="2491329" y="6417298"/>
            <a:ext cx="114260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Sys’ Workflow</a:t>
            </a:r>
            <a:endParaRPr lang="en-IL" sz="1100" dirty="0">
              <a:solidFill>
                <a:schemeClr val="tx1"/>
              </a:solidFill>
            </a:endParaRPr>
          </a:p>
        </p:txBody>
      </p:sp>
      <p:sp>
        <p:nvSpPr>
          <p:cNvPr id="11" name="Arrow: Chevron 10">
            <a:extLst>
              <a:ext uri="{FF2B5EF4-FFF2-40B4-BE49-F238E27FC236}">
                <a16:creationId xmlns:a16="http://schemas.microsoft.com/office/drawing/2014/main" id="{F6203658-F46E-F016-BDC8-03B3F32E087F}"/>
              </a:ext>
            </a:extLst>
          </p:cNvPr>
          <p:cNvSpPr/>
          <p:nvPr/>
        </p:nvSpPr>
        <p:spPr>
          <a:xfrm>
            <a:off x="3445207" y="6417297"/>
            <a:ext cx="1259262" cy="401075"/>
          </a:xfrm>
          <a:prstGeom prst="chevron">
            <a:avLst/>
          </a:prstGeom>
          <a:solidFill>
            <a:schemeClr val="accent5">
              <a:lumMod val="40000"/>
              <a:lumOff val="60000"/>
            </a:schemeClr>
          </a:solidFill>
          <a:ln>
            <a:noFill/>
          </a:ln>
          <a:scene3d>
            <a:camera prst="orthographicFront"/>
            <a:lightRig rig="threePt" dir="t"/>
          </a:scene3d>
          <a:sp3d>
            <a:bevelT prst="relaxedIns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Face&amp;Eye Detection</a:t>
            </a:r>
            <a:endParaRPr lang="en-IL" sz="1100" dirty="0">
              <a:solidFill>
                <a:schemeClr val="tx1"/>
              </a:solidFill>
            </a:endParaRPr>
          </a:p>
        </p:txBody>
      </p:sp>
      <p:sp>
        <p:nvSpPr>
          <p:cNvPr id="13" name="Arrow: Chevron 12">
            <a:extLst>
              <a:ext uri="{FF2B5EF4-FFF2-40B4-BE49-F238E27FC236}">
                <a16:creationId xmlns:a16="http://schemas.microsoft.com/office/drawing/2014/main" id="{FAD25644-4C12-EA0F-406E-DD70FA720032}"/>
              </a:ext>
            </a:extLst>
          </p:cNvPr>
          <p:cNvSpPr/>
          <p:nvPr/>
        </p:nvSpPr>
        <p:spPr>
          <a:xfrm>
            <a:off x="4515539" y="6417296"/>
            <a:ext cx="83898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DLib</a:t>
            </a:r>
            <a:endParaRPr lang="en-IL" sz="1100" dirty="0">
              <a:solidFill>
                <a:schemeClr val="tx1"/>
              </a:solidFill>
            </a:endParaRPr>
          </a:p>
        </p:txBody>
      </p:sp>
      <p:sp>
        <p:nvSpPr>
          <p:cNvPr id="16" name="Arrow: Chevron 15">
            <a:extLst>
              <a:ext uri="{FF2B5EF4-FFF2-40B4-BE49-F238E27FC236}">
                <a16:creationId xmlns:a16="http://schemas.microsoft.com/office/drawing/2014/main" id="{9B070FC0-04A2-D0EA-96F7-567D0EC6A972}"/>
              </a:ext>
            </a:extLst>
          </p:cNvPr>
          <p:cNvSpPr/>
          <p:nvPr/>
        </p:nvSpPr>
        <p:spPr>
          <a:xfrm>
            <a:off x="5165890" y="6417295"/>
            <a:ext cx="107219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Keras Models</a:t>
            </a:r>
            <a:endParaRPr lang="en-IL" sz="1100" dirty="0">
              <a:solidFill>
                <a:schemeClr val="tx1"/>
              </a:solidFill>
            </a:endParaRPr>
          </a:p>
        </p:txBody>
      </p:sp>
      <p:sp>
        <p:nvSpPr>
          <p:cNvPr id="17" name="Arrow: Chevron 16">
            <a:extLst>
              <a:ext uri="{FF2B5EF4-FFF2-40B4-BE49-F238E27FC236}">
                <a16:creationId xmlns:a16="http://schemas.microsoft.com/office/drawing/2014/main" id="{34170EA7-B847-A866-0D2A-D2846D409F69}"/>
              </a:ext>
            </a:extLst>
          </p:cNvPr>
          <p:cNvSpPr/>
          <p:nvPr/>
        </p:nvSpPr>
        <p:spPr>
          <a:xfrm>
            <a:off x="6045338" y="6417294"/>
            <a:ext cx="1182478"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DenseNet121</a:t>
            </a:r>
            <a:endParaRPr lang="en-IL" sz="1100" dirty="0">
              <a:solidFill>
                <a:schemeClr val="tx1"/>
              </a:solidFill>
            </a:endParaRPr>
          </a:p>
        </p:txBody>
      </p:sp>
      <p:sp>
        <p:nvSpPr>
          <p:cNvPr id="18" name="Arrow: Chevron 17">
            <a:extLst>
              <a:ext uri="{FF2B5EF4-FFF2-40B4-BE49-F238E27FC236}">
                <a16:creationId xmlns:a16="http://schemas.microsoft.com/office/drawing/2014/main" id="{25EA7D5C-34CB-BCAE-0387-1B899C91A23D}"/>
              </a:ext>
            </a:extLst>
          </p:cNvPr>
          <p:cNvSpPr/>
          <p:nvPr/>
        </p:nvSpPr>
        <p:spPr>
          <a:xfrm>
            <a:off x="7038346" y="6418225"/>
            <a:ext cx="124905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Attention Mechanism</a:t>
            </a:r>
            <a:endParaRPr lang="en-IL" sz="1100" dirty="0">
              <a:solidFill>
                <a:schemeClr val="tx1"/>
              </a:solidFill>
            </a:endParaRPr>
          </a:p>
        </p:txBody>
      </p:sp>
      <p:sp>
        <p:nvSpPr>
          <p:cNvPr id="19" name="Arrow: Chevron 18">
            <a:extLst>
              <a:ext uri="{FF2B5EF4-FFF2-40B4-BE49-F238E27FC236}">
                <a16:creationId xmlns:a16="http://schemas.microsoft.com/office/drawing/2014/main" id="{8D0061A6-C1EA-A894-733D-9C363A57F3C3}"/>
              </a:ext>
            </a:extLst>
          </p:cNvPr>
          <p:cNvSpPr/>
          <p:nvPr/>
        </p:nvSpPr>
        <p:spPr>
          <a:xfrm>
            <a:off x="8091735" y="6417293"/>
            <a:ext cx="1359135"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Architecture</a:t>
            </a:r>
            <a:endParaRPr lang="en-IL" sz="1050" dirty="0">
              <a:solidFill>
                <a:schemeClr val="tx1"/>
              </a:solidFill>
            </a:endParaRPr>
          </a:p>
        </p:txBody>
      </p:sp>
      <p:sp>
        <p:nvSpPr>
          <p:cNvPr id="20" name="Arrow: Chevron 19">
            <a:extLst>
              <a:ext uri="{FF2B5EF4-FFF2-40B4-BE49-F238E27FC236}">
                <a16:creationId xmlns:a16="http://schemas.microsoft.com/office/drawing/2014/main" id="{7DE29583-2B0E-7194-25A3-0C7CCD5202E1}"/>
              </a:ext>
            </a:extLst>
          </p:cNvPr>
          <p:cNvSpPr/>
          <p:nvPr/>
        </p:nvSpPr>
        <p:spPr>
          <a:xfrm>
            <a:off x="9254922" y="6417293"/>
            <a:ext cx="1227693"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Expected Challenges</a:t>
            </a:r>
            <a:endParaRPr lang="en-IL" sz="1100" dirty="0">
              <a:solidFill>
                <a:schemeClr val="tx1"/>
              </a:solidFill>
            </a:endParaRPr>
          </a:p>
        </p:txBody>
      </p:sp>
      <p:sp>
        <p:nvSpPr>
          <p:cNvPr id="21" name="Arrow: Chevron 20">
            <a:extLst>
              <a:ext uri="{FF2B5EF4-FFF2-40B4-BE49-F238E27FC236}">
                <a16:creationId xmlns:a16="http://schemas.microsoft.com/office/drawing/2014/main" id="{3C211CF5-C3FD-1D68-4FF9-3752BFE2AFFF}"/>
              </a:ext>
            </a:extLst>
          </p:cNvPr>
          <p:cNvSpPr/>
          <p:nvPr/>
        </p:nvSpPr>
        <p:spPr>
          <a:xfrm>
            <a:off x="10293626" y="6416447"/>
            <a:ext cx="122773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Evaluation Plan</a:t>
            </a:r>
            <a:endParaRPr lang="en-IL" sz="1100" dirty="0">
              <a:solidFill>
                <a:schemeClr val="tx1"/>
              </a:solidFill>
            </a:endParaRPr>
          </a:p>
        </p:txBody>
      </p:sp>
      <p:sp>
        <p:nvSpPr>
          <p:cNvPr id="22" name="Arrow: Chevron 21">
            <a:extLst>
              <a:ext uri="{FF2B5EF4-FFF2-40B4-BE49-F238E27FC236}">
                <a16:creationId xmlns:a16="http://schemas.microsoft.com/office/drawing/2014/main" id="{B9A3A1B6-33D2-E585-3B3C-7201793DC07D}"/>
              </a:ext>
            </a:extLst>
          </p:cNvPr>
          <p:cNvSpPr/>
          <p:nvPr/>
        </p:nvSpPr>
        <p:spPr>
          <a:xfrm>
            <a:off x="11338921" y="6415601"/>
            <a:ext cx="83898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GUI</a:t>
            </a:r>
            <a:endParaRPr lang="en-IL" sz="1200" dirty="0">
              <a:solidFill>
                <a:schemeClr val="tx1"/>
              </a:solidFill>
            </a:endParaRPr>
          </a:p>
        </p:txBody>
      </p:sp>
      <p:sp>
        <p:nvSpPr>
          <p:cNvPr id="23" name="TextBox 22">
            <a:extLst>
              <a:ext uri="{FF2B5EF4-FFF2-40B4-BE49-F238E27FC236}">
                <a16:creationId xmlns:a16="http://schemas.microsoft.com/office/drawing/2014/main" id="{15B8A91C-D732-8EC4-0652-EC001E72A5C5}"/>
              </a:ext>
            </a:extLst>
          </p:cNvPr>
          <p:cNvSpPr txBox="1"/>
          <p:nvPr/>
        </p:nvSpPr>
        <p:spPr>
          <a:xfrm>
            <a:off x="51113" y="6429522"/>
            <a:ext cx="362437" cy="338554"/>
          </a:xfrm>
          <a:prstGeom prst="rect">
            <a:avLst/>
          </a:prstGeom>
          <a:noFill/>
          <a:ln>
            <a:noFill/>
          </a:ln>
        </p:spPr>
        <p:txBody>
          <a:bodyPr wrap="square" rtlCol="0">
            <a:spAutoFit/>
          </a:bodyPr>
          <a:lstStyle/>
          <a:p>
            <a:r>
              <a:rPr lang="en-US" sz="1600" dirty="0">
                <a:solidFill>
                  <a:schemeClr val="bg1"/>
                </a:solidFill>
                <a:latin typeface="+mj-lt"/>
              </a:rPr>
              <a:t>6</a:t>
            </a:r>
            <a:endParaRPr lang="en-IL" sz="1600" dirty="0">
              <a:solidFill>
                <a:schemeClr val="bg1"/>
              </a:solidFill>
              <a:latin typeface="+mj-lt"/>
            </a:endParaRPr>
          </a:p>
        </p:txBody>
      </p:sp>
    </p:spTree>
    <p:extLst>
      <p:ext uri="{BB962C8B-B14F-4D97-AF65-F5344CB8AC3E}">
        <p14:creationId xmlns:p14="http://schemas.microsoft.com/office/powerpoint/2010/main" val="23659011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303ED8-38DB-A579-F5FC-8E36E5EE5FA1}"/>
              </a:ext>
            </a:extLst>
          </p:cNvPr>
          <p:cNvSpPr>
            <a:spLocks noGrp="1"/>
          </p:cNvSpPr>
          <p:nvPr>
            <p:ph type="title"/>
          </p:nvPr>
        </p:nvSpPr>
        <p:spPr>
          <a:xfrm>
            <a:off x="878911" y="643468"/>
            <a:ext cx="3177847" cy="1674180"/>
          </a:xfrm>
        </p:spPr>
        <p:txBody>
          <a:bodyPr>
            <a:normAutofit/>
          </a:bodyPr>
          <a:lstStyle/>
          <a:p>
            <a:r>
              <a:rPr lang="en-US" sz="4000" dirty="0"/>
              <a:t>DLib</a:t>
            </a:r>
            <a:endParaRPr lang="en-IL" sz="4000" dirty="0"/>
          </a:p>
        </p:txBody>
      </p:sp>
      <p:cxnSp>
        <p:nvCxnSpPr>
          <p:cNvPr id="28" name="Straight Connector 27">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2C4AAE7-1BA5-EB97-EBF1-BFF7F60FA802}"/>
              </a:ext>
            </a:extLst>
          </p:cNvPr>
          <p:cNvSpPr>
            <a:spLocks noGrp="1"/>
          </p:cNvSpPr>
          <p:nvPr>
            <p:ph idx="1"/>
          </p:nvPr>
        </p:nvSpPr>
        <p:spPr>
          <a:xfrm>
            <a:off x="314326" y="2728799"/>
            <a:ext cx="5578612" cy="3229714"/>
          </a:xfrm>
        </p:spPr>
        <p:txBody>
          <a:bodyPr>
            <a:normAutofit/>
          </a:bodyPr>
          <a:lstStyle/>
          <a:p>
            <a:pPr>
              <a:lnSpc>
                <a:spcPct val="90000"/>
              </a:lnSpc>
            </a:pPr>
            <a:r>
              <a:rPr lang="en-US" sz="1500" dirty="0">
                <a:latin typeface="+mj-lt"/>
              </a:rPr>
              <a:t>DLib is a general-purpose C++ library for machine learning and computer vision tasks.</a:t>
            </a:r>
          </a:p>
          <a:p>
            <a:pPr>
              <a:lnSpc>
                <a:spcPct val="90000"/>
              </a:lnSpc>
            </a:pPr>
            <a:r>
              <a:rPr lang="en-US" sz="1500" dirty="0">
                <a:latin typeface="+mj-lt"/>
              </a:rPr>
              <a:t>Widely used for tasks such as:</a:t>
            </a:r>
          </a:p>
          <a:p>
            <a:pPr lvl="1">
              <a:lnSpc>
                <a:spcPct val="90000"/>
              </a:lnSpc>
            </a:pPr>
            <a:r>
              <a:rPr lang="en-US" sz="1500" dirty="0">
                <a:latin typeface="+mj-lt"/>
              </a:rPr>
              <a:t>Face Detection</a:t>
            </a:r>
          </a:p>
          <a:p>
            <a:pPr lvl="1">
              <a:lnSpc>
                <a:spcPct val="90000"/>
              </a:lnSpc>
            </a:pPr>
            <a:r>
              <a:rPr lang="en-US" sz="1500" dirty="0">
                <a:latin typeface="+mj-lt"/>
              </a:rPr>
              <a:t>Facial Landmarks prediction</a:t>
            </a:r>
          </a:p>
          <a:p>
            <a:pPr lvl="1">
              <a:lnSpc>
                <a:spcPct val="90000"/>
              </a:lnSpc>
            </a:pPr>
            <a:r>
              <a:rPr lang="en-US" sz="1500" dirty="0">
                <a:latin typeface="+mj-lt"/>
              </a:rPr>
              <a:t>Object detection</a:t>
            </a:r>
          </a:p>
          <a:p>
            <a:pPr>
              <a:lnSpc>
                <a:spcPct val="90000"/>
              </a:lnSpc>
            </a:pPr>
            <a:r>
              <a:rPr lang="en-US" sz="1500" dirty="0">
                <a:latin typeface="+mj-lt"/>
              </a:rPr>
              <a:t>In EyeNet, we are using Dlib’s HOG (Histogram of oriented gradients) + SVM face detector and 68-point facial landmark predictor.</a:t>
            </a:r>
          </a:p>
        </p:txBody>
      </p:sp>
      <p:pic>
        <p:nvPicPr>
          <p:cNvPr id="5" name="Picture 2">
            <a:extLst>
              <a:ext uri="{FF2B5EF4-FFF2-40B4-BE49-F238E27FC236}">
                <a16:creationId xmlns:a16="http://schemas.microsoft.com/office/drawing/2014/main" id="{09DC60AE-0911-1ABE-F1D0-F1D71B5FE71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182263" y="816535"/>
            <a:ext cx="4974824" cy="4004734"/>
          </a:xfrm>
          <a:prstGeom prst="rect">
            <a:avLst/>
          </a:prstGeom>
          <a:noFill/>
          <a:extLst>
            <a:ext uri="{909E8E84-426E-40DD-AFC4-6F175D3DCCD1}">
              <a14:hiddenFill xmlns:a14="http://schemas.microsoft.com/office/drawing/2010/main">
                <a:solidFill>
                  <a:srgbClr val="FFFFFF"/>
                </a:solidFill>
              </a14:hiddenFill>
            </a:ext>
          </a:extLst>
        </p:spPr>
      </p:pic>
      <p:sp>
        <p:nvSpPr>
          <p:cNvPr id="30" name="Rectangle 29">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sp>
        <p:nvSpPr>
          <p:cNvPr id="7" name="TextBox 6">
            <a:extLst>
              <a:ext uri="{FF2B5EF4-FFF2-40B4-BE49-F238E27FC236}">
                <a16:creationId xmlns:a16="http://schemas.microsoft.com/office/drawing/2014/main" id="{01A12BA1-266B-8E25-20D6-48D20CFB0556}"/>
              </a:ext>
            </a:extLst>
          </p:cNvPr>
          <p:cNvSpPr txBox="1"/>
          <p:nvPr/>
        </p:nvSpPr>
        <p:spPr>
          <a:xfrm>
            <a:off x="7477126" y="5199846"/>
            <a:ext cx="2787286" cy="307777"/>
          </a:xfrm>
          <a:prstGeom prst="rect">
            <a:avLst/>
          </a:prstGeom>
          <a:noFill/>
        </p:spPr>
        <p:txBody>
          <a:bodyPr wrap="square" rtlCol="0">
            <a:spAutoFit/>
          </a:bodyPr>
          <a:lstStyle/>
          <a:p>
            <a:r>
              <a:rPr lang="en-US" sz="1400" dirty="0">
                <a:latin typeface="+mj-lt"/>
              </a:rPr>
              <a:t>Points 37-48 relevant for eye’s area</a:t>
            </a:r>
            <a:endParaRPr lang="en-IL" sz="1400" dirty="0">
              <a:latin typeface="+mj-lt"/>
            </a:endParaRPr>
          </a:p>
        </p:txBody>
      </p:sp>
      <p:pic>
        <p:nvPicPr>
          <p:cNvPr id="4099" name="Picture 3" descr="Setting up Dlib in your Android Projects using Android Studio for Windows  and Mac/Linux | by Ashiqul Islam Shaon | Medium">
            <a:extLst>
              <a:ext uri="{FF2B5EF4-FFF2-40B4-BE49-F238E27FC236}">
                <a16:creationId xmlns:a16="http://schemas.microsoft.com/office/drawing/2014/main" id="{D4DE0D78-879F-639E-0C1F-503DFBDF459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25505" y="1286504"/>
            <a:ext cx="2810164" cy="1111576"/>
          </a:xfrm>
          <a:prstGeom prst="rect">
            <a:avLst/>
          </a:prstGeom>
          <a:noFill/>
          <a:extLst>
            <a:ext uri="{909E8E84-426E-40DD-AFC4-6F175D3DCCD1}">
              <a14:hiddenFill xmlns:a14="http://schemas.microsoft.com/office/drawing/2010/main">
                <a:solidFill>
                  <a:srgbClr val="FFFFFF"/>
                </a:solidFill>
              </a14:hiddenFill>
            </a:ext>
          </a:extLst>
        </p:spPr>
      </p:pic>
      <p:sp>
        <p:nvSpPr>
          <p:cNvPr id="9" name="Arrow: Chevron 8">
            <a:extLst>
              <a:ext uri="{FF2B5EF4-FFF2-40B4-BE49-F238E27FC236}">
                <a16:creationId xmlns:a16="http://schemas.microsoft.com/office/drawing/2014/main" id="{F0354FEC-08CF-E2EE-DD15-25C84698B98C}"/>
              </a:ext>
            </a:extLst>
          </p:cNvPr>
          <p:cNvSpPr/>
          <p:nvPr/>
        </p:nvSpPr>
        <p:spPr>
          <a:xfrm>
            <a:off x="265740" y="6427425"/>
            <a:ext cx="1360604"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Introduction</a:t>
            </a:r>
            <a:endParaRPr lang="en-IL" sz="1100" dirty="0">
              <a:solidFill>
                <a:schemeClr val="tx1"/>
              </a:solidFill>
            </a:endParaRPr>
          </a:p>
        </p:txBody>
      </p:sp>
      <p:sp>
        <p:nvSpPr>
          <p:cNvPr id="11" name="Arrow: Chevron 10">
            <a:extLst>
              <a:ext uri="{FF2B5EF4-FFF2-40B4-BE49-F238E27FC236}">
                <a16:creationId xmlns:a16="http://schemas.microsoft.com/office/drawing/2014/main" id="{33B2BF8D-7899-DD30-BB48-12A974237BF5}"/>
              </a:ext>
            </a:extLst>
          </p:cNvPr>
          <p:cNvSpPr/>
          <p:nvPr/>
        </p:nvSpPr>
        <p:spPr>
          <a:xfrm>
            <a:off x="1441637" y="6427423"/>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Solution</a:t>
            </a:r>
            <a:endParaRPr lang="en-IL" sz="1050" dirty="0">
              <a:solidFill>
                <a:schemeClr val="tx1"/>
              </a:solidFill>
            </a:endParaRPr>
          </a:p>
        </p:txBody>
      </p:sp>
      <p:sp>
        <p:nvSpPr>
          <p:cNvPr id="13" name="Arrow: Chevron 12">
            <a:extLst>
              <a:ext uri="{FF2B5EF4-FFF2-40B4-BE49-F238E27FC236}">
                <a16:creationId xmlns:a16="http://schemas.microsoft.com/office/drawing/2014/main" id="{3B7A7BAA-6E4F-CEA6-9C70-3C5C5DEC7133}"/>
              </a:ext>
            </a:extLst>
          </p:cNvPr>
          <p:cNvSpPr/>
          <p:nvPr/>
        </p:nvSpPr>
        <p:spPr>
          <a:xfrm>
            <a:off x="2499995" y="6427423"/>
            <a:ext cx="114260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Sys’ Workflow</a:t>
            </a:r>
            <a:endParaRPr lang="en-IL" sz="1100" dirty="0">
              <a:solidFill>
                <a:schemeClr val="tx1"/>
              </a:solidFill>
            </a:endParaRPr>
          </a:p>
        </p:txBody>
      </p:sp>
      <p:sp>
        <p:nvSpPr>
          <p:cNvPr id="14" name="Arrow: Chevron 13">
            <a:extLst>
              <a:ext uri="{FF2B5EF4-FFF2-40B4-BE49-F238E27FC236}">
                <a16:creationId xmlns:a16="http://schemas.microsoft.com/office/drawing/2014/main" id="{06EA5D67-AE4F-E2D2-915F-65396BA366AD}"/>
              </a:ext>
            </a:extLst>
          </p:cNvPr>
          <p:cNvSpPr/>
          <p:nvPr/>
        </p:nvSpPr>
        <p:spPr>
          <a:xfrm>
            <a:off x="3453873" y="6427422"/>
            <a:ext cx="125926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Face&amp;Eye Detection</a:t>
            </a:r>
            <a:endParaRPr lang="en-IL" sz="1100" dirty="0">
              <a:solidFill>
                <a:schemeClr val="tx1"/>
              </a:solidFill>
            </a:endParaRPr>
          </a:p>
        </p:txBody>
      </p:sp>
      <p:sp>
        <p:nvSpPr>
          <p:cNvPr id="15" name="Arrow: Chevron 14">
            <a:extLst>
              <a:ext uri="{FF2B5EF4-FFF2-40B4-BE49-F238E27FC236}">
                <a16:creationId xmlns:a16="http://schemas.microsoft.com/office/drawing/2014/main" id="{CDE0EB5E-3BC5-4BE5-13DE-76FDDBA2484B}"/>
              </a:ext>
            </a:extLst>
          </p:cNvPr>
          <p:cNvSpPr/>
          <p:nvPr/>
        </p:nvSpPr>
        <p:spPr>
          <a:xfrm>
            <a:off x="4524205" y="6427421"/>
            <a:ext cx="838986" cy="401075"/>
          </a:xfrm>
          <a:prstGeom prst="chevron">
            <a:avLst/>
          </a:prstGeom>
          <a:solidFill>
            <a:schemeClr val="accent5">
              <a:lumMod val="40000"/>
              <a:lumOff val="60000"/>
            </a:schemeClr>
          </a:solidFill>
          <a:ln>
            <a:noFill/>
          </a:ln>
          <a:scene3d>
            <a:camera prst="orthographicFront"/>
            <a:lightRig rig="threePt" dir="t"/>
          </a:scene3d>
          <a:sp3d>
            <a:bevelT prst="relaxedIns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DLib</a:t>
            </a:r>
            <a:endParaRPr lang="en-IL" sz="1100" dirty="0">
              <a:solidFill>
                <a:schemeClr val="tx1"/>
              </a:solidFill>
            </a:endParaRPr>
          </a:p>
        </p:txBody>
      </p:sp>
      <p:sp>
        <p:nvSpPr>
          <p:cNvPr id="16" name="Arrow: Chevron 15">
            <a:extLst>
              <a:ext uri="{FF2B5EF4-FFF2-40B4-BE49-F238E27FC236}">
                <a16:creationId xmlns:a16="http://schemas.microsoft.com/office/drawing/2014/main" id="{587768B2-60D9-E8F0-D8C5-1441C40C6B21}"/>
              </a:ext>
            </a:extLst>
          </p:cNvPr>
          <p:cNvSpPr/>
          <p:nvPr/>
        </p:nvSpPr>
        <p:spPr>
          <a:xfrm>
            <a:off x="5174556" y="6427420"/>
            <a:ext cx="107219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Keras Models</a:t>
            </a:r>
            <a:endParaRPr lang="en-IL" sz="1100" dirty="0">
              <a:solidFill>
                <a:schemeClr val="tx1"/>
              </a:solidFill>
            </a:endParaRPr>
          </a:p>
        </p:txBody>
      </p:sp>
      <p:sp>
        <p:nvSpPr>
          <p:cNvPr id="18" name="Arrow: Chevron 17">
            <a:extLst>
              <a:ext uri="{FF2B5EF4-FFF2-40B4-BE49-F238E27FC236}">
                <a16:creationId xmlns:a16="http://schemas.microsoft.com/office/drawing/2014/main" id="{10D6E6C5-4DD9-2108-F07E-9F331BD1F02B}"/>
              </a:ext>
            </a:extLst>
          </p:cNvPr>
          <p:cNvSpPr/>
          <p:nvPr/>
        </p:nvSpPr>
        <p:spPr>
          <a:xfrm>
            <a:off x="6054004" y="6427419"/>
            <a:ext cx="1182478"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DenseNet121</a:t>
            </a:r>
            <a:endParaRPr lang="en-IL" sz="1100" dirty="0">
              <a:solidFill>
                <a:schemeClr val="tx1"/>
              </a:solidFill>
            </a:endParaRPr>
          </a:p>
        </p:txBody>
      </p:sp>
      <p:sp>
        <p:nvSpPr>
          <p:cNvPr id="20" name="Arrow: Chevron 19">
            <a:extLst>
              <a:ext uri="{FF2B5EF4-FFF2-40B4-BE49-F238E27FC236}">
                <a16:creationId xmlns:a16="http://schemas.microsoft.com/office/drawing/2014/main" id="{A92C1D65-6DAC-9273-24B9-34AFBD9883BD}"/>
              </a:ext>
            </a:extLst>
          </p:cNvPr>
          <p:cNvSpPr/>
          <p:nvPr/>
        </p:nvSpPr>
        <p:spPr>
          <a:xfrm>
            <a:off x="7047012" y="6428350"/>
            <a:ext cx="124905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Attention Mechanism</a:t>
            </a:r>
            <a:endParaRPr lang="en-IL" sz="1100" dirty="0">
              <a:solidFill>
                <a:schemeClr val="tx1"/>
              </a:solidFill>
            </a:endParaRPr>
          </a:p>
        </p:txBody>
      </p:sp>
      <p:sp>
        <p:nvSpPr>
          <p:cNvPr id="22" name="Arrow: Chevron 21">
            <a:extLst>
              <a:ext uri="{FF2B5EF4-FFF2-40B4-BE49-F238E27FC236}">
                <a16:creationId xmlns:a16="http://schemas.microsoft.com/office/drawing/2014/main" id="{F911BE9A-D7AC-D5AD-1344-65FABE0B977D}"/>
              </a:ext>
            </a:extLst>
          </p:cNvPr>
          <p:cNvSpPr/>
          <p:nvPr/>
        </p:nvSpPr>
        <p:spPr>
          <a:xfrm>
            <a:off x="8100401" y="6427418"/>
            <a:ext cx="1359135"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Architecture</a:t>
            </a:r>
            <a:endParaRPr lang="en-IL" sz="1050" dirty="0">
              <a:solidFill>
                <a:schemeClr val="tx1"/>
              </a:solidFill>
            </a:endParaRPr>
          </a:p>
        </p:txBody>
      </p:sp>
      <p:sp>
        <p:nvSpPr>
          <p:cNvPr id="23" name="Arrow: Chevron 22">
            <a:extLst>
              <a:ext uri="{FF2B5EF4-FFF2-40B4-BE49-F238E27FC236}">
                <a16:creationId xmlns:a16="http://schemas.microsoft.com/office/drawing/2014/main" id="{82E78384-E103-5934-C991-13E71D3D4D2A}"/>
              </a:ext>
            </a:extLst>
          </p:cNvPr>
          <p:cNvSpPr/>
          <p:nvPr/>
        </p:nvSpPr>
        <p:spPr>
          <a:xfrm>
            <a:off x="9263588" y="6427418"/>
            <a:ext cx="1227693"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Expected Challenges</a:t>
            </a:r>
            <a:endParaRPr lang="en-IL" sz="1100" dirty="0">
              <a:solidFill>
                <a:schemeClr val="tx1"/>
              </a:solidFill>
            </a:endParaRPr>
          </a:p>
        </p:txBody>
      </p:sp>
      <p:sp>
        <p:nvSpPr>
          <p:cNvPr id="24" name="Arrow: Chevron 23">
            <a:extLst>
              <a:ext uri="{FF2B5EF4-FFF2-40B4-BE49-F238E27FC236}">
                <a16:creationId xmlns:a16="http://schemas.microsoft.com/office/drawing/2014/main" id="{815361ED-CD8F-8782-B0DA-29AF44CFF099}"/>
              </a:ext>
            </a:extLst>
          </p:cNvPr>
          <p:cNvSpPr/>
          <p:nvPr/>
        </p:nvSpPr>
        <p:spPr>
          <a:xfrm>
            <a:off x="10302292" y="6426572"/>
            <a:ext cx="122773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Evaluation Plan</a:t>
            </a:r>
            <a:endParaRPr lang="en-IL" sz="1100" dirty="0">
              <a:solidFill>
                <a:schemeClr val="tx1"/>
              </a:solidFill>
            </a:endParaRPr>
          </a:p>
        </p:txBody>
      </p:sp>
      <p:sp>
        <p:nvSpPr>
          <p:cNvPr id="25" name="Arrow: Chevron 24">
            <a:extLst>
              <a:ext uri="{FF2B5EF4-FFF2-40B4-BE49-F238E27FC236}">
                <a16:creationId xmlns:a16="http://schemas.microsoft.com/office/drawing/2014/main" id="{A74750F6-FEF5-DC75-FE52-C47FCD193741}"/>
              </a:ext>
            </a:extLst>
          </p:cNvPr>
          <p:cNvSpPr/>
          <p:nvPr/>
        </p:nvSpPr>
        <p:spPr>
          <a:xfrm>
            <a:off x="11347587" y="6425726"/>
            <a:ext cx="83898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GUI</a:t>
            </a:r>
            <a:endParaRPr lang="en-IL" sz="1200" dirty="0">
              <a:solidFill>
                <a:schemeClr val="tx1"/>
              </a:solidFill>
            </a:endParaRPr>
          </a:p>
        </p:txBody>
      </p:sp>
      <p:sp>
        <p:nvSpPr>
          <p:cNvPr id="29" name="TextBox 28">
            <a:extLst>
              <a:ext uri="{FF2B5EF4-FFF2-40B4-BE49-F238E27FC236}">
                <a16:creationId xmlns:a16="http://schemas.microsoft.com/office/drawing/2014/main" id="{2108CC6B-E331-8575-3EA4-29EAD32ACC18}"/>
              </a:ext>
            </a:extLst>
          </p:cNvPr>
          <p:cNvSpPr txBox="1"/>
          <p:nvPr/>
        </p:nvSpPr>
        <p:spPr>
          <a:xfrm>
            <a:off x="22538" y="6467622"/>
            <a:ext cx="362437" cy="338554"/>
          </a:xfrm>
          <a:prstGeom prst="rect">
            <a:avLst/>
          </a:prstGeom>
          <a:noFill/>
          <a:ln>
            <a:noFill/>
          </a:ln>
        </p:spPr>
        <p:txBody>
          <a:bodyPr wrap="square" rtlCol="0">
            <a:spAutoFit/>
          </a:bodyPr>
          <a:lstStyle/>
          <a:p>
            <a:r>
              <a:rPr lang="en-US" sz="1600" dirty="0">
                <a:solidFill>
                  <a:schemeClr val="bg1"/>
                </a:solidFill>
                <a:latin typeface="+mj-lt"/>
              </a:rPr>
              <a:t>7</a:t>
            </a:r>
            <a:endParaRPr lang="en-IL" sz="1600" dirty="0">
              <a:solidFill>
                <a:schemeClr val="bg1"/>
              </a:solidFill>
              <a:latin typeface="+mj-lt"/>
            </a:endParaRPr>
          </a:p>
        </p:txBody>
      </p:sp>
    </p:spTree>
    <p:extLst>
      <p:ext uri="{BB962C8B-B14F-4D97-AF65-F5344CB8AC3E}">
        <p14:creationId xmlns:p14="http://schemas.microsoft.com/office/powerpoint/2010/main" val="33189085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3E0E4-2EBA-3297-3926-45E861F6FB02}"/>
              </a:ext>
            </a:extLst>
          </p:cNvPr>
          <p:cNvSpPr>
            <a:spLocks noGrp="1"/>
          </p:cNvSpPr>
          <p:nvPr>
            <p:ph type="title"/>
          </p:nvPr>
        </p:nvSpPr>
        <p:spPr/>
        <p:txBody>
          <a:bodyPr/>
          <a:lstStyle/>
          <a:p>
            <a:r>
              <a:rPr lang="en-US" dirty="0" err="1"/>
              <a:t>DLib’s</a:t>
            </a:r>
            <a:r>
              <a:rPr lang="en-US" dirty="0"/>
              <a:t> Flow</a:t>
            </a:r>
            <a:endParaRPr lang="en-IL" dirty="0"/>
          </a:p>
        </p:txBody>
      </p:sp>
      <p:sp>
        <p:nvSpPr>
          <p:cNvPr id="3" name="Content Placeholder 2">
            <a:extLst>
              <a:ext uri="{FF2B5EF4-FFF2-40B4-BE49-F238E27FC236}">
                <a16:creationId xmlns:a16="http://schemas.microsoft.com/office/drawing/2014/main" id="{E7EE7509-68C1-C0C6-7F37-ECD5C74C0E8B}"/>
              </a:ext>
            </a:extLst>
          </p:cNvPr>
          <p:cNvSpPr>
            <a:spLocks noGrp="1"/>
          </p:cNvSpPr>
          <p:nvPr>
            <p:ph idx="1"/>
          </p:nvPr>
        </p:nvSpPr>
        <p:spPr>
          <a:xfrm>
            <a:off x="1087418" y="1951994"/>
            <a:ext cx="8570595" cy="1787523"/>
          </a:xfrm>
        </p:spPr>
        <p:txBody>
          <a:bodyPr>
            <a:normAutofit/>
          </a:bodyPr>
          <a:lstStyle/>
          <a:p>
            <a:r>
              <a:rPr lang="en-US" sz="1800" b="1" dirty="0"/>
              <a:t>Histogram of Oriented Gradients (HOG)</a:t>
            </a:r>
          </a:p>
          <a:p>
            <a:pPr lvl="1"/>
            <a:r>
              <a:rPr lang="en-US" sz="1600" dirty="0"/>
              <a:t>Extracts gradient orientations from localized image patches</a:t>
            </a:r>
          </a:p>
          <a:p>
            <a:pPr lvl="1"/>
            <a:r>
              <a:rPr lang="en-US" sz="1600" dirty="0"/>
              <a:t>Creates a robust feature descriptor</a:t>
            </a:r>
          </a:p>
          <a:p>
            <a:r>
              <a:rPr lang="en-US" sz="1800" b="1" dirty="0"/>
              <a:t>Linear Support Vector Machine (SVM)</a:t>
            </a:r>
          </a:p>
          <a:p>
            <a:pPr lvl="1"/>
            <a:r>
              <a:rPr lang="en-US" sz="1600" dirty="0"/>
              <a:t>Uses extracted HOG features to classify regions as “face” or “non-face”.</a:t>
            </a:r>
          </a:p>
        </p:txBody>
      </p:sp>
      <p:pic>
        <p:nvPicPr>
          <p:cNvPr id="15" name="Picture 14" descr="A person with a beard and mustache&#10;&#10;Description automatically generated">
            <a:extLst>
              <a:ext uri="{FF2B5EF4-FFF2-40B4-BE49-F238E27FC236}">
                <a16:creationId xmlns:a16="http://schemas.microsoft.com/office/drawing/2014/main" id="{BBCBD9DA-1EEC-E49C-7854-A22708E380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3544" y="3800307"/>
            <a:ext cx="1317393" cy="2340000"/>
          </a:xfrm>
          <a:prstGeom prst="rect">
            <a:avLst/>
          </a:prstGeom>
        </p:spPr>
      </p:pic>
      <p:sp>
        <p:nvSpPr>
          <p:cNvPr id="16" name="Rectangle: Rounded Corners 15">
            <a:extLst>
              <a:ext uri="{FF2B5EF4-FFF2-40B4-BE49-F238E27FC236}">
                <a16:creationId xmlns:a16="http://schemas.microsoft.com/office/drawing/2014/main" id="{A3F6E7AD-F2C3-1F15-7010-02C5969347BD}"/>
              </a:ext>
            </a:extLst>
          </p:cNvPr>
          <p:cNvSpPr/>
          <p:nvPr/>
        </p:nvSpPr>
        <p:spPr>
          <a:xfrm>
            <a:off x="3438649" y="4533733"/>
            <a:ext cx="1543050" cy="866775"/>
          </a:xfrm>
          <a:prstGeom prst="roundRect">
            <a:avLst/>
          </a:prstGeom>
          <a:solidFill>
            <a:srgbClr val="3B099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dirty="0">
                <a:latin typeface="+mj-lt"/>
              </a:rPr>
              <a:t>Noise Removal</a:t>
            </a:r>
            <a:endParaRPr lang="en-IL" sz="1600" dirty="0">
              <a:latin typeface="+mj-lt"/>
            </a:endParaRPr>
          </a:p>
        </p:txBody>
      </p:sp>
      <p:sp>
        <p:nvSpPr>
          <p:cNvPr id="17" name="Rectangle: Rounded Corners 16">
            <a:extLst>
              <a:ext uri="{FF2B5EF4-FFF2-40B4-BE49-F238E27FC236}">
                <a16:creationId xmlns:a16="http://schemas.microsoft.com/office/drawing/2014/main" id="{EFA95656-D6A9-E1CC-EA96-D7A094EDBF0D}"/>
              </a:ext>
            </a:extLst>
          </p:cNvPr>
          <p:cNvSpPr/>
          <p:nvPr/>
        </p:nvSpPr>
        <p:spPr>
          <a:xfrm>
            <a:off x="5390578" y="4533733"/>
            <a:ext cx="1543050" cy="866775"/>
          </a:xfrm>
          <a:prstGeom prst="roundRect">
            <a:avLst/>
          </a:prstGeom>
          <a:solidFill>
            <a:srgbClr val="3B099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dirty="0">
                <a:latin typeface="+mj-lt"/>
              </a:rPr>
              <a:t>HOG Feature Descriptor</a:t>
            </a:r>
            <a:endParaRPr lang="en-IL" sz="1600" dirty="0">
              <a:latin typeface="+mj-lt"/>
            </a:endParaRPr>
          </a:p>
        </p:txBody>
      </p:sp>
      <p:sp>
        <p:nvSpPr>
          <p:cNvPr id="18" name="Rectangle: Rounded Corners 17">
            <a:extLst>
              <a:ext uri="{FF2B5EF4-FFF2-40B4-BE49-F238E27FC236}">
                <a16:creationId xmlns:a16="http://schemas.microsoft.com/office/drawing/2014/main" id="{5A447359-FAC8-B5F9-1304-13562C3E10D5}"/>
              </a:ext>
            </a:extLst>
          </p:cNvPr>
          <p:cNvSpPr/>
          <p:nvPr/>
        </p:nvSpPr>
        <p:spPr>
          <a:xfrm>
            <a:off x="7471667" y="4533734"/>
            <a:ext cx="1543050" cy="866775"/>
          </a:xfrm>
          <a:prstGeom prst="roundRect">
            <a:avLst/>
          </a:prstGeom>
          <a:solidFill>
            <a:srgbClr val="3B099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dirty="0">
                <a:latin typeface="+mj-lt"/>
              </a:rPr>
              <a:t>Face and Eye Detection</a:t>
            </a:r>
            <a:endParaRPr lang="en-IL" sz="1600" dirty="0">
              <a:latin typeface="+mj-lt"/>
            </a:endParaRPr>
          </a:p>
        </p:txBody>
      </p:sp>
      <p:sp>
        <p:nvSpPr>
          <p:cNvPr id="19" name="Rectangle: Rounded Corners 18">
            <a:extLst>
              <a:ext uri="{FF2B5EF4-FFF2-40B4-BE49-F238E27FC236}">
                <a16:creationId xmlns:a16="http://schemas.microsoft.com/office/drawing/2014/main" id="{2E38579F-5A31-67E7-ECAE-3901387951B4}"/>
              </a:ext>
            </a:extLst>
          </p:cNvPr>
          <p:cNvSpPr/>
          <p:nvPr/>
        </p:nvSpPr>
        <p:spPr>
          <a:xfrm>
            <a:off x="7471667" y="2847808"/>
            <a:ext cx="1543050" cy="866775"/>
          </a:xfrm>
          <a:prstGeom prst="roundRect">
            <a:avLst/>
          </a:prstGeom>
          <a:solidFill>
            <a:srgbClr val="3B099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dirty="0">
                <a:latin typeface="+mj-lt"/>
              </a:rPr>
              <a:t>SVM Model</a:t>
            </a:r>
            <a:endParaRPr lang="en-IL" sz="1600" dirty="0">
              <a:latin typeface="+mj-lt"/>
            </a:endParaRPr>
          </a:p>
        </p:txBody>
      </p:sp>
      <p:pic>
        <p:nvPicPr>
          <p:cNvPr id="20" name="Picture 19" descr="A person taking a selfie&#10;&#10;Description automatically generated">
            <a:extLst>
              <a:ext uri="{FF2B5EF4-FFF2-40B4-BE49-F238E27FC236}">
                <a16:creationId xmlns:a16="http://schemas.microsoft.com/office/drawing/2014/main" id="{7756A5A6-7BFC-CE60-92AC-20130E04349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65961" y="3800307"/>
            <a:ext cx="1378196" cy="2448000"/>
          </a:xfrm>
          <a:prstGeom prst="rect">
            <a:avLst/>
          </a:prstGeom>
        </p:spPr>
      </p:pic>
      <p:cxnSp>
        <p:nvCxnSpPr>
          <p:cNvPr id="21" name="Straight Arrow Connector 20">
            <a:extLst>
              <a:ext uri="{FF2B5EF4-FFF2-40B4-BE49-F238E27FC236}">
                <a16:creationId xmlns:a16="http://schemas.microsoft.com/office/drawing/2014/main" id="{2B47CA8B-6318-2342-D264-D49F5F366BE3}"/>
              </a:ext>
            </a:extLst>
          </p:cNvPr>
          <p:cNvCxnSpPr>
            <a:stCxn id="15" idx="3"/>
          </p:cNvCxnSpPr>
          <p:nvPr/>
        </p:nvCxnSpPr>
        <p:spPr>
          <a:xfrm>
            <a:off x="2880937" y="4970307"/>
            <a:ext cx="538039" cy="0"/>
          </a:xfrm>
          <a:prstGeom prst="straightConnector1">
            <a:avLst/>
          </a:prstGeom>
          <a:ln w="28575">
            <a:tailEnd type="triangle"/>
          </a:ln>
        </p:spPr>
        <p:style>
          <a:lnRef idx="1">
            <a:schemeClr val="dk1">
              <a:lumMod val="67000"/>
            </a:schemeClr>
          </a:lnRef>
          <a:fillRef idx="0">
            <a:schemeClr val="dk1">
              <a:lumMod val="67000"/>
            </a:schemeClr>
          </a:fillRef>
          <a:effectRef idx="0">
            <a:schemeClr val="dk1">
              <a:lumMod val="67000"/>
            </a:schemeClr>
          </a:effectRef>
          <a:fontRef idx="minor">
            <a:schemeClr val="tx1"/>
          </a:fontRef>
        </p:style>
      </p:cxnSp>
      <p:cxnSp>
        <p:nvCxnSpPr>
          <p:cNvPr id="22" name="Straight Arrow Connector 21">
            <a:extLst>
              <a:ext uri="{FF2B5EF4-FFF2-40B4-BE49-F238E27FC236}">
                <a16:creationId xmlns:a16="http://schemas.microsoft.com/office/drawing/2014/main" id="{C6ACE0F0-F807-7D58-7C22-8A1BCDCA5654}"/>
              </a:ext>
            </a:extLst>
          </p:cNvPr>
          <p:cNvCxnSpPr>
            <a:cxnSpLocks/>
            <a:stCxn id="16" idx="3"/>
            <a:endCxn id="17" idx="1"/>
          </p:cNvCxnSpPr>
          <p:nvPr/>
        </p:nvCxnSpPr>
        <p:spPr>
          <a:xfrm>
            <a:off x="4981699" y="4967121"/>
            <a:ext cx="408879" cy="0"/>
          </a:xfrm>
          <a:prstGeom prst="straightConnector1">
            <a:avLst/>
          </a:prstGeom>
          <a:ln w="28575">
            <a:tailEnd type="triangle"/>
          </a:ln>
        </p:spPr>
        <p:style>
          <a:lnRef idx="1">
            <a:schemeClr val="dk1">
              <a:lumMod val="67000"/>
            </a:schemeClr>
          </a:lnRef>
          <a:fillRef idx="0">
            <a:schemeClr val="dk1">
              <a:lumMod val="67000"/>
            </a:schemeClr>
          </a:fillRef>
          <a:effectRef idx="0">
            <a:schemeClr val="dk1">
              <a:lumMod val="67000"/>
            </a:schemeClr>
          </a:effectRef>
          <a:fontRef idx="minor">
            <a:schemeClr val="tx1"/>
          </a:fontRef>
        </p:style>
      </p:cxnSp>
      <p:cxnSp>
        <p:nvCxnSpPr>
          <p:cNvPr id="23" name="Straight Arrow Connector 22">
            <a:extLst>
              <a:ext uri="{FF2B5EF4-FFF2-40B4-BE49-F238E27FC236}">
                <a16:creationId xmlns:a16="http://schemas.microsoft.com/office/drawing/2014/main" id="{8E41CB32-4E26-3676-6DC0-6E9DAB7D1E92}"/>
              </a:ext>
            </a:extLst>
          </p:cNvPr>
          <p:cNvCxnSpPr>
            <a:cxnSpLocks/>
            <a:stCxn id="17" idx="3"/>
            <a:endCxn id="18" idx="1"/>
          </p:cNvCxnSpPr>
          <p:nvPr/>
        </p:nvCxnSpPr>
        <p:spPr>
          <a:xfrm>
            <a:off x="6933628" y="4967121"/>
            <a:ext cx="538039" cy="1"/>
          </a:xfrm>
          <a:prstGeom prst="straightConnector1">
            <a:avLst/>
          </a:prstGeom>
          <a:ln w="28575">
            <a:tailEnd type="triangle"/>
          </a:ln>
        </p:spPr>
        <p:style>
          <a:lnRef idx="1">
            <a:schemeClr val="dk1">
              <a:lumMod val="67000"/>
            </a:schemeClr>
          </a:lnRef>
          <a:fillRef idx="0">
            <a:schemeClr val="dk1">
              <a:lumMod val="67000"/>
            </a:schemeClr>
          </a:fillRef>
          <a:effectRef idx="0">
            <a:schemeClr val="dk1">
              <a:lumMod val="67000"/>
            </a:schemeClr>
          </a:effectRef>
          <a:fontRef idx="minor">
            <a:schemeClr val="tx1"/>
          </a:fontRef>
        </p:style>
      </p:cxnSp>
      <p:cxnSp>
        <p:nvCxnSpPr>
          <p:cNvPr id="24" name="Straight Arrow Connector 23">
            <a:extLst>
              <a:ext uri="{FF2B5EF4-FFF2-40B4-BE49-F238E27FC236}">
                <a16:creationId xmlns:a16="http://schemas.microsoft.com/office/drawing/2014/main" id="{F00C6E10-68AF-E941-AA93-C17F05EDFF4A}"/>
              </a:ext>
            </a:extLst>
          </p:cNvPr>
          <p:cNvCxnSpPr>
            <a:cxnSpLocks/>
            <a:stCxn id="19" idx="2"/>
            <a:endCxn id="18" idx="0"/>
          </p:cNvCxnSpPr>
          <p:nvPr/>
        </p:nvCxnSpPr>
        <p:spPr>
          <a:xfrm>
            <a:off x="8243192" y="3714583"/>
            <a:ext cx="0" cy="819151"/>
          </a:xfrm>
          <a:prstGeom prst="straightConnector1">
            <a:avLst/>
          </a:prstGeom>
          <a:ln w="28575">
            <a:tailEnd type="triangle"/>
          </a:ln>
        </p:spPr>
        <p:style>
          <a:lnRef idx="1">
            <a:schemeClr val="dk1">
              <a:lumMod val="67000"/>
            </a:schemeClr>
          </a:lnRef>
          <a:fillRef idx="0">
            <a:schemeClr val="dk1">
              <a:lumMod val="67000"/>
            </a:schemeClr>
          </a:fillRef>
          <a:effectRef idx="0">
            <a:schemeClr val="dk1">
              <a:lumMod val="67000"/>
            </a:schemeClr>
          </a:effectRef>
          <a:fontRef idx="minor">
            <a:schemeClr val="tx1"/>
          </a:fontRef>
        </p:style>
      </p:cxnSp>
      <p:cxnSp>
        <p:nvCxnSpPr>
          <p:cNvPr id="25" name="Straight Arrow Connector 24">
            <a:extLst>
              <a:ext uri="{FF2B5EF4-FFF2-40B4-BE49-F238E27FC236}">
                <a16:creationId xmlns:a16="http://schemas.microsoft.com/office/drawing/2014/main" id="{B3010C46-F543-F896-7621-8A89E8BBAA91}"/>
              </a:ext>
            </a:extLst>
          </p:cNvPr>
          <p:cNvCxnSpPr>
            <a:cxnSpLocks/>
            <a:stCxn id="18" idx="3"/>
          </p:cNvCxnSpPr>
          <p:nvPr/>
        </p:nvCxnSpPr>
        <p:spPr>
          <a:xfrm flipV="1">
            <a:off x="9014717" y="4967119"/>
            <a:ext cx="1051244" cy="3"/>
          </a:xfrm>
          <a:prstGeom prst="straightConnector1">
            <a:avLst/>
          </a:prstGeom>
          <a:ln w="28575">
            <a:tailEnd type="triangle"/>
          </a:ln>
        </p:spPr>
        <p:style>
          <a:lnRef idx="1">
            <a:schemeClr val="dk1">
              <a:lumMod val="67000"/>
            </a:schemeClr>
          </a:lnRef>
          <a:fillRef idx="0">
            <a:schemeClr val="dk1">
              <a:lumMod val="67000"/>
            </a:schemeClr>
          </a:fillRef>
          <a:effectRef idx="0">
            <a:schemeClr val="dk1">
              <a:lumMod val="67000"/>
            </a:schemeClr>
          </a:effectRef>
          <a:fontRef idx="minor">
            <a:schemeClr val="tx1"/>
          </a:fontRef>
        </p:style>
      </p:cxnSp>
      <p:sp>
        <p:nvSpPr>
          <p:cNvPr id="26" name="Arrow: Chevron 25">
            <a:extLst>
              <a:ext uri="{FF2B5EF4-FFF2-40B4-BE49-F238E27FC236}">
                <a16:creationId xmlns:a16="http://schemas.microsoft.com/office/drawing/2014/main" id="{E82227AA-263E-F96B-CCB7-C5C1C1358F4E}"/>
              </a:ext>
            </a:extLst>
          </p:cNvPr>
          <p:cNvSpPr/>
          <p:nvPr/>
        </p:nvSpPr>
        <p:spPr>
          <a:xfrm>
            <a:off x="275265" y="6427425"/>
            <a:ext cx="1360604"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Introduction</a:t>
            </a:r>
            <a:endParaRPr lang="en-IL" sz="1100" dirty="0">
              <a:solidFill>
                <a:schemeClr val="tx1"/>
              </a:solidFill>
            </a:endParaRPr>
          </a:p>
        </p:txBody>
      </p:sp>
      <p:sp>
        <p:nvSpPr>
          <p:cNvPr id="27" name="Arrow: Chevron 26">
            <a:extLst>
              <a:ext uri="{FF2B5EF4-FFF2-40B4-BE49-F238E27FC236}">
                <a16:creationId xmlns:a16="http://schemas.microsoft.com/office/drawing/2014/main" id="{C4CAFFE5-1ADC-146D-3DEC-570D4EC1515D}"/>
              </a:ext>
            </a:extLst>
          </p:cNvPr>
          <p:cNvSpPr/>
          <p:nvPr/>
        </p:nvSpPr>
        <p:spPr>
          <a:xfrm>
            <a:off x="1451162" y="6427423"/>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Solution</a:t>
            </a:r>
            <a:endParaRPr lang="en-IL" sz="1050" dirty="0">
              <a:solidFill>
                <a:schemeClr val="tx1"/>
              </a:solidFill>
            </a:endParaRPr>
          </a:p>
        </p:txBody>
      </p:sp>
      <p:sp>
        <p:nvSpPr>
          <p:cNvPr id="28" name="Arrow: Chevron 27">
            <a:extLst>
              <a:ext uri="{FF2B5EF4-FFF2-40B4-BE49-F238E27FC236}">
                <a16:creationId xmlns:a16="http://schemas.microsoft.com/office/drawing/2014/main" id="{E091253A-10AE-3978-51E5-D80B163412B1}"/>
              </a:ext>
            </a:extLst>
          </p:cNvPr>
          <p:cNvSpPr/>
          <p:nvPr/>
        </p:nvSpPr>
        <p:spPr>
          <a:xfrm>
            <a:off x="2509520" y="6427423"/>
            <a:ext cx="114260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Sys’ Workflow</a:t>
            </a:r>
            <a:endParaRPr lang="en-IL" sz="1100" dirty="0">
              <a:solidFill>
                <a:schemeClr val="tx1"/>
              </a:solidFill>
            </a:endParaRPr>
          </a:p>
        </p:txBody>
      </p:sp>
      <p:sp>
        <p:nvSpPr>
          <p:cNvPr id="29" name="Arrow: Chevron 28">
            <a:extLst>
              <a:ext uri="{FF2B5EF4-FFF2-40B4-BE49-F238E27FC236}">
                <a16:creationId xmlns:a16="http://schemas.microsoft.com/office/drawing/2014/main" id="{7E6A799E-CF7C-6FB6-F157-A1EBA6CED0C6}"/>
              </a:ext>
            </a:extLst>
          </p:cNvPr>
          <p:cNvSpPr/>
          <p:nvPr/>
        </p:nvSpPr>
        <p:spPr>
          <a:xfrm>
            <a:off x="3463398" y="6427422"/>
            <a:ext cx="125926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Face&amp;Eye Detection</a:t>
            </a:r>
            <a:endParaRPr lang="en-IL" sz="1100" dirty="0">
              <a:solidFill>
                <a:schemeClr val="tx1"/>
              </a:solidFill>
            </a:endParaRPr>
          </a:p>
        </p:txBody>
      </p:sp>
      <p:sp>
        <p:nvSpPr>
          <p:cNvPr id="30" name="Arrow: Chevron 29">
            <a:extLst>
              <a:ext uri="{FF2B5EF4-FFF2-40B4-BE49-F238E27FC236}">
                <a16:creationId xmlns:a16="http://schemas.microsoft.com/office/drawing/2014/main" id="{211394C8-E289-6E88-29C5-36F58AD25AAF}"/>
              </a:ext>
            </a:extLst>
          </p:cNvPr>
          <p:cNvSpPr/>
          <p:nvPr/>
        </p:nvSpPr>
        <p:spPr>
          <a:xfrm>
            <a:off x="4533730" y="6427421"/>
            <a:ext cx="838986" cy="401075"/>
          </a:xfrm>
          <a:prstGeom prst="chevron">
            <a:avLst/>
          </a:prstGeom>
          <a:solidFill>
            <a:schemeClr val="accent5">
              <a:lumMod val="40000"/>
              <a:lumOff val="60000"/>
            </a:schemeClr>
          </a:solidFill>
          <a:ln>
            <a:noFill/>
          </a:ln>
          <a:scene3d>
            <a:camera prst="orthographicFront"/>
            <a:lightRig rig="threePt" dir="t"/>
          </a:scene3d>
          <a:sp3d>
            <a:bevelT prst="relaxedIns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DLib</a:t>
            </a:r>
            <a:endParaRPr lang="en-IL" sz="1100" dirty="0">
              <a:solidFill>
                <a:schemeClr val="tx1"/>
              </a:solidFill>
            </a:endParaRPr>
          </a:p>
        </p:txBody>
      </p:sp>
      <p:sp>
        <p:nvSpPr>
          <p:cNvPr id="31" name="Arrow: Chevron 30">
            <a:extLst>
              <a:ext uri="{FF2B5EF4-FFF2-40B4-BE49-F238E27FC236}">
                <a16:creationId xmlns:a16="http://schemas.microsoft.com/office/drawing/2014/main" id="{C9119101-661D-0E97-55A8-BBF370371CF4}"/>
              </a:ext>
            </a:extLst>
          </p:cNvPr>
          <p:cNvSpPr/>
          <p:nvPr/>
        </p:nvSpPr>
        <p:spPr>
          <a:xfrm>
            <a:off x="5184081" y="6427420"/>
            <a:ext cx="107219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Keras Models</a:t>
            </a:r>
            <a:endParaRPr lang="en-IL" sz="1100" dirty="0">
              <a:solidFill>
                <a:schemeClr val="tx1"/>
              </a:solidFill>
            </a:endParaRPr>
          </a:p>
        </p:txBody>
      </p:sp>
      <p:sp>
        <p:nvSpPr>
          <p:cNvPr id="32" name="Arrow: Chevron 31">
            <a:extLst>
              <a:ext uri="{FF2B5EF4-FFF2-40B4-BE49-F238E27FC236}">
                <a16:creationId xmlns:a16="http://schemas.microsoft.com/office/drawing/2014/main" id="{217FEBFC-888B-7340-30FB-7124A4D41DC6}"/>
              </a:ext>
            </a:extLst>
          </p:cNvPr>
          <p:cNvSpPr/>
          <p:nvPr/>
        </p:nvSpPr>
        <p:spPr>
          <a:xfrm>
            <a:off x="6063529" y="6427419"/>
            <a:ext cx="1182478"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DenseNet121</a:t>
            </a:r>
            <a:endParaRPr lang="en-IL" sz="1100" dirty="0">
              <a:solidFill>
                <a:schemeClr val="tx1"/>
              </a:solidFill>
            </a:endParaRPr>
          </a:p>
        </p:txBody>
      </p:sp>
      <p:sp>
        <p:nvSpPr>
          <p:cNvPr id="33" name="Arrow: Chevron 32">
            <a:extLst>
              <a:ext uri="{FF2B5EF4-FFF2-40B4-BE49-F238E27FC236}">
                <a16:creationId xmlns:a16="http://schemas.microsoft.com/office/drawing/2014/main" id="{0D0FD8C1-F2A7-24D5-D7EB-AAE6EBE85D42}"/>
              </a:ext>
            </a:extLst>
          </p:cNvPr>
          <p:cNvSpPr/>
          <p:nvPr/>
        </p:nvSpPr>
        <p:spPr>
          <a:xfrm>
            <a:off x="7056537" y="6428350"/>
            <a:ext cx="124905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Attention Mechanism</a:t>
            </a:r>
            <a:endParaRPr lang="en-IL" sz="1100" dirty="0">
              <a:solidFill>
                <a:schemeClr val="tx1"/>
              </a:solidFill>
            </a:endParaRPr>
          </a:p>
        </p:txBody>
      </p:sp>
      <p:sp>
        <p:nvSpPr>
          <p:cNvPr id="34" name="Arrow: Chevron 33">
            <a:extLst>
              <a:ext uri="{FF2B5EF4-FFF2-40B4-BE49-F238E27FC236}">
                <a16:creationId xmlns:a16="http://schemas.microsoft.com/office/drawing/2014/main" id="{6BBC655C-2255-392A-D52D-1C982EE017EA}"/>
              </a:ext>
            </a:extLst>
          </p:cNvPr>
          <p:cNvSpPr/>
          <p:nvPr/>
        </p:nvSpPr>
        <p:spPr>
          <a:xfrm>
            <a:off x="8109926" y="6427418"/>
            <a:ext cx="1359135"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Architecture</a:t>
            </a:r>
            <a:endParaRPr lang="en-IL" sz="1050" dirty="0">
              <a:solidFill>
                <a:schemeClr val="tx1"/>
              </a:solidFill>
            </a:endParaRPr>
          </a:p>
        </p:txBody>
      </p:sp>
      <p:sp>
        <p:nvSpPr>
          <p:cNvPr id="35" name="Arrow: Chevron 34">
            <a:extLst>
              <a:ext uri="{FF2B5EF4-FFF2-40B4-BE49-F238E27FC236}">
                <a16:creationId xmlns:a16="http://schemas.microsoft.com/office/drawing/2014/main" id="{77CD846A-D66B-BFEA-345B-BA8483246768}"/>
              </a:ext>
            </a:extLst>
          </p:cNvPr>
          <p:cNvSpPr/>
          <p:nvPr/>
        </p:nvSpPr>
        <p:spPr>
          <a:xfrm>
            <a:off x="9273113" y="6427418"/>
            <a:ext cx="1227693"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Expected Challenges</a:t>
            </a:r>
            <a:endParaRPr lang="en-IL" sz="1100" dirty="0">
              <a:solidFill>
                <a:schemeClr val="tx1"/>
              </a:solidFill>
            </a:endParaRPr>
          </a:p>
        </p:txBody>
      </p:sp>
      <p:sp>
        <p:nvSpPr>
          <p:cNvPr id="36" name="Arrow: Chevron 35">
            <a:extLst>
              <a:ext uri="{FF2B5EF4-FFF2-40B4-BE49-F238E27FC236}">
                <a16:creationId xmlns:a16="http://schemas.microsoft.com/office/drawing/2014/main" id="{D8EB2841-6800-9B82-1E5E-C5874C68C165}"/>
              </a:ext>
            </a:extLst>
          </p:cNvPr>
          <p:cNvSpPr/>
          <p:nvPr/>
        </p:nvSpPr>
        <p:spPr>
          <a:xfrm>
            <a:off x="10311817" y="6426572"/>
            <a:ext cx="122773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Evaluation Plan</a:t>
            </a:r>
            <a:endParaRPr lang="en-IL" sz="1100" dirty="0">
              <a:solidFill>
                <a:schemeClr val="tx1"/>
              </a:solidFill>
            </a:endParaRPr>
          </a:p>
        </p:txBody>
      </p:sp>
      <p:sp>
        <p:nvSpPr>
          <p:cNvPr id="37" name="Arrow: Chevron 36">
            <a:extLst>
              <a:ext uri="{FF2B5EF4-FFF2-40B4-BE49-F238E27FC236}">
                <a16:creationId xmlns:a16="http://schemas.microsoft.com/office/drawing/2014/main" id="{E74B8A1E-4FD3-70E6-6635-E8329E65E86F}"/>
              </a:ext>
            </a:extLst>
          </p:cNvPr>
          <p:cNvSpPr/>
          <p:nvPr/>
        </p:nvSpPr>
        <p:spPr>
          <a:xfrm>
            <a:off x="11357112" y="6425726"/>
            <a:ext cx="83898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GUI</a:t>
            </a:r>
            <a:endParaRPr lang="en-IL" sz="1200" dirty="0">
              <a:solidFill>
                <a:schemeClr val="tx1"/>
              </a:solidFill>
            </a:endParaRPr>
          </a:p>
        </p:txBody>
      </p:sp>
      <p:sp>
        <p:nvSpPr>
          <p:cNvPr id="38" name="TextBox 37">
            <a:extLst>
              <a:ext uri="{FF2B5EF4-FFF2-40B4-BE49-F238E27FC236}">
                <a16:creationId xmlns:a16="http://schemas.microsoft.com/office/drawing/2014/main" id="{CCFACE2F-36E1-C0D1-AD19-F9D930379627}"/>
              </a:ext>
            </a:extLst>
          </p:cNvPr>
          <p:cNvSpPr txBox="1"/>
          <p:nvPr/>
        </p:nvSpPr>
        <p:spPr>
          <a:xfrm>
            <a:off x="22538" y="6467622"/>
            <a:ext cx="362437" cy="338554"/>
          </a:xfrm>
          <a:prstGeom prst="rect">
            <a:avLst/>
          </a:prstGeom>
          <a:noFill/>
          <a:ln>
            <a:noFill/>
          </a:ln>
        </p:spPr>
        <p:txBody>
          <a:bodyPr wrap="square" rtlCol="0">
            <a:spAutoFit/>
          </a:bodyPr>
          <a:lstStyle/>
          <a:p>
            <a:r>
              <a:rPr lang="en-US" sz="1600" dirty="0">
                <a:solidFill>
                  <a:schemeClr val="bg1"/>
                </a:solidFill>
                <a:latin typeface="+mj-lt"/>
              </a:rPr>
              <a:t>8</a:t>
            </a:r>
            <a:endParaRPr lang="en-IL" sz="1600" dirty="0">
              <a:solidFill>
                <a:schemeClr val="bg1"/>
              </a:solidFill>
              <a:latin typeface="+mj-lt"/>
            </a:endParaRPr>
          </a:p>
        </p:txBody>
      </p:sp>
    </p:spTree>
    <p:extLst>
      <p:ext uri="{BB962C8B-B14F-4D97-AF65-F5344CB8AC3E}">
        <p14:creationId xmlns:p14="http://schemas.microsoft.com/office/powerpoint/2010/main" val="24573629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77" name="Rectangle 7176">
            <a:extLst>
              <a:ext uri="{FF2B5EF4-FFF2-40B4-BE49-F238E27FC236}">
                <a16:creationId xmlns:a16="http://schemas.microsoft.com/office/drawing/2014/main" id="{E9BA134F-37B6-498A-B46D-040B86E5DA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7179" name="Rectangle 7178">
            <a:extLst>
              <a:ext uri="{FF2B5EF4-FFF2-40B4-BE49-F238E27FC236}">
                <a16:creationId xmlns:a16="http://schemas.microsoft.com/office/drawing/2014/main" id="{2BFE3F30-11E0-4842-8523-7222538C82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4644106" y="0"/>
            <a:ext cx="7547879"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L"/>
          </a:p>
        </p:txBody>
      </p:sp>
      <p:sp>
        <p:nvSpPr>
          <p:cNvPr id="2" name="Title 1">
            <a:extLst>
              <a:ext uri="{FF2B5EF4-FFF2-40B4-BE49-F238E27FC236}">
                <a16:creationId xmlns:a16="http://schemas.microsoft.com/office/drawing/2014/main" id="{AF7717DC-EDA0-FFF5-7B33-A379928D7B7C}"/>
              </a:ext>
            </a:extLst>
          </p:cNvPr>
          <p:cNvSpPr>
            <a:spLocks noGrp="1"/>
          </p:cNvSpPr>
          <p:nvPr>
            <p:ph type="title"/>
          </p:nvPr>
        </p:nvSpPr>
        <p:spPr>
          <a:xfrm>
            <a:off x="5315801" y="516835"/>
            <a:ext cx="5778919" cy="1666501"/>
          </a:xfrm>
        </p:spPr>
        <p:txBody>
          <a:bodyPr>
            <a:normAutofit/>
          </a:bodyPr>
          <a:lstStyle/>
          <a:p>
            <a:r>
              <a:rPr lang="en-US" sz="4000" dirty="0">
                <a:solidFill>
                  <a:srgbClr val="FFFFFF"/>
                </a:solidFill>
              </a:rPr>
              <a:t>Keras Models </a:t>
            </a:r>
            <a:endParaRPr lang="en-IL" sz="4000" dirty="0">
              <a:solidFill>
                <a:srgbClr val="FFFFFF"/>
              </a:solidFill>
            </a:endParaRPr>
          </a:p>
        </p:txBody>
      </p:sp>
      <p:cxnSp>
        <p:nvCxnSpPr>
          <p:cNvPr id="7181" name="Straight Connector 7180">
            <a:extLst>
              <a:ext uri="{FF2B5EF4-FFF2-40B4-BE49-F238E27FC236}">
                <a16:creationId xmlns:a16="http://schemas.microsoft.com/office/drawing/2014/main" id="{67E7D319-545A-41CD-95DF-4DE4FA8A46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15892" y="2344202"/>
            <a:ext cx="55778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4D3E372-4C11-68CC-194A-6705BA3F682E}"/>
              </a:ext>
            </a:extLst>
          </p:cNvPr>
          <p:cNvSpPr>
            <a:spLocks noGrp="1"/>
          </p:cNvSpPr>
          <p:nvPr>
            <p:ph idx="1"/>
          </p:nvPr>
        </p:nvSpPr>
        <p:spPr>
          <a:xfrm>
            <a:off x="5415892" y="2505069"/>
            <a:ext cx="6357008" cy="2924180"/>
          </a:xfrm>
        </p:spPr>
        <p:txBody>
          <a:bodyPr>
            <a:normAutofit lnSpcReduction="10000"/>
          </a:bodyPr>
          <a:lstStyle/>
          <a:p>
            <a:pPr>
              <a:lnSpc>
                <a:spcPct val="90000"/>
              </a:lnSpc>
              <a:buClrTx/>
              <a:buFont typeface="Wingdings" panose="05000000000000000000" pitchFamily="2" charset="2"/>
              <a:buChar char="Ø"/>
            </a:pPr>
            <a:r>
              <a:rPr lang="en-US" sz="1400" kern="100" dirty="0">
                <a:solidFill>
                  <a:srgbClr val="FFFFFF"/>
                </a:solidFill>
                <a:latin typeface="+mj-lt"/>
                <a:cs typeface="Times New Roman" panose="02020603050405020304" pitchFamily="18" charset="0"/>
              </a:rPr>
              <a:t>Keras is an open-source deep learning framework that provides a user-friendly and high-level API for building and training deep neural networks.</a:t>
            </a:r>
            <a:endParaRPr lang="en-US" sz="1400" kern="100" dirty="0">
              <a:solidFill>
                <a:srgbClr val="FFFFFF"/>
              </a:solidFill>
              <a:effectLst/>
              <a:latin typeface="+mj-lt"/>
              <a:ea typeface="Aptos" panose="020B0004020202020204" pitchFamily="34" charset="0"/>
              <a:cs typeface="Times New Roman" panose="02020603050405020304" pitchFamily="18" charset="0"/>
            </a:endParaRPr>
          </a:p>
          <a:p>
            <a:pPr>
              <a:lnSpc>
                <a:spcPct val="90000"/>
              </a:lnSpc>
              <a:buClrTx/>
              <a:buFont typeface="Wingdings" panose="05000000000000000000" pitchFamily="2" charset="2"/>
              <a:buChar char="Ø"/>
            </a:pPr>
            <a:r>
              <a:rPr lang="en-US" sz="1400" kern="100" dirty="0">
                <a:solidFill>
                  <a:srgbClr val="FFFFFF"/>
                </a:solidFill>
                <a:effectLst/>
                <a:latin typeface="+mj-lt"/>
                <a:ea typeface="Aptos" panose="020B0004020202020204" pitchFamily="34" charset="0"/>
                <a:cs typeface="Times New Roman" panose="02020603050405020304" pitchFamily="18" charset="0"/>
              </a:rPr>
              <a:t>D</a:t>
            </a:r>
            <a:r>
              <a:rPr lang="en-IL" sz="1400" kern="100" dirty="0">
                <a:solidFill>
                  <a:srgbClr val="FFFFFF"/>
                </a:solidFill>
                <a:effectLst/>
                <a:latin typeface="+mj-lt"/>
                <a:ea typeface="Aptos" panose="020B0004020202020204" pitchFamily="34" charset="0"/>
                <a:cs typeface="Times New Roman" panose="02020603050405020304" pitchFamily="18" charset="0"/>
              </a:rPr>
              <a:t>eep learning models</a:t>
            </a:r>
            <a:r>
              <a:rPr lang="en-US" sz="1400" kern="100" dirty="0">
                <a:solidFill>
                  <a:srgbClr val="FFFFFF"/>
                </a:solidFill>
                <a:effectLst/>
                <a:latin typeface="+mj-lt"/>
                <a:ea typeface="Aptos" panose="020B0004020202020204" pitchFamily="34" charset="0"/>
                <a:cs typeface="Times New Roman" panose="02020603050405020304" pitchFamily="18" charset="0"/>
              </a:rPr>
              <a:t> requires </a:t>
            </a:r>
            <a:r>
              <a:rPr lang="en-IL" sz="1400" kern="100" dirty="0">
                <a:solidFill>
                  <a:srgbClr val="FFFFFF"/>
                </a:solidFill>
                <a:effectLst/>
                <a:latin typeface="+mj-lt"/>
                <a:ea typeface="Aptos" panose="020B0004020202020204" pitchFamily="34" charset="0"/>
                <a:cs typeface="Times New Roman" panose="02020603050405020304" pitchFamily="18" charset="0"/>
              </a:rPr>
              <a:t>high-quality hardware and enough computing power to train complex models.</a:t>
            </a:r>
            <a:endParaRPr lang="en-US" sz="1400" kern="100" dirty="0">
              <a:solidFill>
                <a:srgbClr val="FFFFFF"/>
              </a:solidFill>
              <a:effectLst/>
              <a:latin typeface="+mj-lt"/>
              <a:ea typeface="Aptos" panose="020B0004020202020204" pitchFamily="34" charset="0"/>
              <a:cs typeface="Times New Roman" panose="02020603050405020304" pitchFamily="18" charset="0"/>
            </a:endParaRPr>
          </a:p>
          <a:p>
            <a:pPr>
              <a:lnSpc>
                <a:spcPct val="90000"/>
              </a:lnSpc>
              <a:buClrTx/>
              <a:buFont typeface="Wingdings" panose="05000000000000000000" pitchFamily="2" charset="2"/>
              <a:buChar char="Ø"/>
            </a:pPr>
            <a:r>
              <a:rPr lang="en-US" sz="1400" kern="100" dirty="0">
                <a:solidFill>
                  <a:srgbClr val="FFFFFF"/>
                </a:solidFill>
                <a:latin typeface="+mj-lt"/>
                <a:ea typeface="Aptos" panose="020B0004020202020204" pitchFamily="34" charset="0"/>
                <a:cs typeface="Times New Roman" panose="02020603050405020304" pitchFamily="18" charset="0"/>
              </a:rPr>
              <a:t>We run the models on </a:t>
            </a:r>
            <a:r>
              <a:rPr lang="en-IL" sz="1400" kern="100" dirty="0">
                <a:solidFill>
                  <a:srgbClr val="FFFFFF"/>
                </a:solidFill>
                <a:effectLst/>
                <a:latin typeface="+mj-lt"/>
                <a:ea typeface="Aptos" panose="020B0004020202020204" pitchFamily="34" charset="0"/>
                <a:cs typeface="Times New Roman" panose="02020603050405020304" pitchFamily="18" charset="0"/>
              </a:rPr>
              <a:t>our personal computers</a:t>
            </a:r>
            <a:r>
              <a:rPr lang="en-US" sz="1400" kern="100" dirty="0">
                <a:solidFill>
                  <a:srgbClr val="FFFFFF"/>
                </a:solidFill>
                <a:effectLst/>
                <a:latin typeface="+mj-lt"/>
                <a:ea typeface="Aptos" panose="020B0004020202020204" pitchFamily="34" charset="0"/>
                <a:cs typeface="Times New Roman" panose="02020603050405020304" pitchFamily="18" charset="0"/>
              </a:rPr>
              <a:t>.</a:t>
            </a:r>
          </a:p>
          <a:p>
            <a:pPr>
              <a:lnSpc>
                <a:spcPct val="90000"/>
              </a:lnSpc>
              <a:buClrTx/>
              <a:buFont typeface="Wingdings" panose="05000000000000000000" pitchFamily="2" charset="2"/>
              <a:buChar char="Ø"/>
            </a:pPr>
            <a:r>
              <a:rPr lang="en-US" sz="1400" kern="100" dirty="0">
                <a:solidFill>
                  <a:srgbClr val="FFFFFF"/>
                </a:solidFill>
                <a:latin typeface="+mj-lt"/>
                <a:ea typeface="Aptos" panose="020B0004020202020204" pitchFamily="34" charset="0"/>
                <a:cs typeface="Times New Roman" panose="02020603050405020304" pitchFamily="18" charset="0"/>
              </a:rPr>
              <a:t>The limited computational power is not enough for training deep learning models.</a:t>
            </a:r>
          </a:p>
          <a:p>
            <a:pPr>
              <a:lnSpc>
                <a:spcPct val="90000"/>
              </a:lnSpc>
              <a:buClrTx/>
              <a:buFont typeface="Wingdings" panose="05000000000000000000" pitchFamily="2" charset="2"/>
              <a:buChar char="Ø"/>
            </a:pPr>
            <a:r>
              <a:rPr lang="en-US" sz="1400" kern="100" dirty="0">
                <a:solidFill>
                  <a:srgbClr val="FFFFFF"/>
                </a:solidFill>
                <a:effectLst/>
                <a:latin typeface="+mj-lt"/>
                <a:ea typeface="Aptos" panose="020B0004020202020204" pitchFamily="34" charset="0"/>
                <a:cs typeface="Times New Roman" panose="02020603050405020304" pitchFamily="18" charset="0"/>
              </a:rPr>
              <a:t>From Keras.io site: “</a:t>
            </a:r>
            <a:r>
              <a:rPr lang="en-US" sz="1400" b="0" i="0" dirty="0">
                <a:solidFill>
                  <a:srgbClr val="FFFFFF"/>
                </a:solidFill>
                <a:effectLst/>
                <a:latin typeface="+mj-lt"/>
              </a:rPr>
              <a:t>Keras Applications are deep learning models that are made available alongside pre-trained weights. These models can be used for prediction, feature extraction, and fine-tuning.”</a:t>
            </a:r>
            <a:endParaRPr lang="en-IL" sz="1400" kern="100" dirty="0">
              <a:solidFill>
                <a:srgbClr val="FFFFFF"/>
              </a:solidFill>
              <a:effectLst/>
              <a:latin typeface="+mj-lt"/>
              <a:ea typeface="Aptos" panose="020B0004020202020204" pitchFamily="34" charset="0"/>
              <a:cs typeface="Times New Roman" panose="02020603050405020304" pitchFamily="18" charset="0"/>
            </a:endParaRPr>
          </a:p>
          <a:p>
            <a:pPr>
              <a:lnSpc>
                <a:spcPct val="90000"/>
              </a:lnSpc>
              <a:buClrTx/>
              <a:buFont typeface="Wingdings" panose="05000000000000000000" pitchFamily="2" charset="2"/>
              <a:buChar char="Ø"/>
            </a:pPr>
            <a:r>
              <a:rPr lang="en-US" sz="1400" kern="100" dirty="0">
                <a:solidFill>
                  <a:srgbClr val="FFFFFF"/>
                </a:solidFill>
                <a:effectLst/>
                <a:latin typeface="+mj-lt"/>
                <a:ea typeface="Aptos" panose="020B0004020202020204" pitchFamily="34" charset="0"/>
                <a:cs typeface="Times New Roman" panose="02020603050405020304" pitchFamily="18" charset="0"/>
              </a:rPr>
              <a:t>For EyeNet we</a:t>
            </a:r>
            <a:r>
              <a:rPr lang="en-US" sz="1400" kern="100" dirty="0">
                <a:solidFill>
                  <a:srgbClr val="FFFFFF"/>
                </a:solidFill>
                <a:latin typeface="+mj-lt"/>
                <a:ea typeface="Aptos" panose="020B0004020202020204" pitchFamily="34" charset="0"/>
                <a:cs typeface="Times New Roman" panose="02020603050405020304" pitchFamily="18" charset="0"/>
              </a:rPr>
              <a:t> tested</a:t>
            </a:r>
            <a:r>
              <a:rPr lang="en-IL" sz="1400" kern="100" dirty="0">
                <a:solidFill>
                  <a:srgbClr val="FFFFFF"/>
                </a:solidFill>
                <a:effectLst/>
                <a:latin typeface="+mj-lt"/>
                <a:ea typeface="Aptos" panose="020B0004020202020204" pitchFamily="34" charset="0"/>
                <a:cs typeface="Times New Roman" panose="02020603050405020304" pitchFamily="18" charset="0"/>
              </a:rPr>
              <a:t> four pre-trained models: VGG16, ResNet50, Inception V3 and DenseNet-121.</a:t>
            </a:r>
          </a:p>
          <a:p>
            <a:pPr>
              <a:lnSpc>
                <a:spcPct val="90000"/>
              </a:lnSpc>
              <a:buClrTx/>
            </a:pPr>
            <a:endParaRPr lang="en-IL" sz="1100" dirty="0">
              <a:solidFill>
                <a:srgbClr val="FFFFFF"/>
              </a:solidFill>
            </a:endParaRPr>
          </a:p>
        </p:txBody>
      </p:sp>
      <p:pic>
        <p:nvPicPr>
          <p:cNvPr id="7172" name="Picture 4" descr="Keras for Beginners: Building Your First Neural Network - victorzhou.com">
            <a:extLst>
              <a:ext uri="{FF2B5EF4-FFF2-40B4-BE49-F238E27FC236}">
                <a16:creationId xmlns:a16="http://schemas.microsoft.com/office/drawing/2014/main" id="{494DF9AF-F5C4-8284-07FE-5E7AF2346D3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70698" y="2137424"/>
            <a:ext cx="4218208" cy="2109103"/>
          </a:xfrm>
          <a:prstGeom prst="rect">
            <a:avLst/>
          </a:prstGeom>
          <a:noFill/>
          <a:extLst>
            <a:ext uri="{909E8E84-426E-40DD-AFC4-6F175D3DCCD1}">
              <a14:hiddenFill xmlns:a14="http://schemas.microsoft.com/office/drawing/2010/main">
                <a:solidFill>
                  <a:srgbClr val="FFFFFF"/>
                </a:solidFill>
              </a14:hiddenFill>
            </a:ext>
          </a:extLst>
        </p:spPr>
      </p:pic>
      <p:sp>
        <p:nvSpPr>
          <p:cNvPr id="6" name="Arrow: Chevron 5">
            <a:extLst>
              <a:ext uri="{FF2B5EF4-FFF2-40B4-BE49-F238E27FC236}">
                <a16:creationId xmlns:a16="http://schemas.microsoft.com/office/drawing/2014/main" id="{04918434-1DE2-A762-59E9-9C2D74A5CFE5}"/>
              </a:ext>
            </a:extLst>
          </p:cNvPr>
          <p:cNvSpPr/>
          <p:nvPr/>
        </p:nvSpPr>
        <p:spPr>
          <a:xfrm>
            <a:off x="256215" y="6427425"/>
            <a:ext cx="1360604"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Introduction</a:t>
            </a:r>
            <a:endParaRPr lang="en-IL" sz="1100" dirty="0">
              <a:solidFill>
                <a:schemeClr val="tx1"/>
              </a:solidFill>
            </a:endParaRPr>
          </a:p>
        </p:txBody>
      </p:sp>
      <p:sp>
        <p:nvSpPr>
          <p:cNvPr id="7" name="Arrow: Chevron 6">
            <a:extLst>
              <a:ext uri="{FF2B5EF4-FFF2-40B4-BE49-F238E27FC236}">
                <a16:creationId xmlns:a16="http://schemas.microsoft.com/office/drawing/2014/main" id="{2B383C32-92B4-5D01-05FE-B45AB591712F}"/>
              </a:ext>
            </a:extLst>
          </p:cNvPr>
          <p:cNvSpPr/>
          <p:nvPr/>
        </p:nvSpPr>
        <p:spPr>
          <a:xfrm>
            <a:off x="1432112" y="6427423"/>
            <a:ext cx="124905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Solution</a:t>
            </a:r>
            <a:endParaRPr lang="en-IL" sz="1050" dirty="0">
              <a:solidFill>
                <a:schemeClr val="tx1"/>
              </a:solidFill>
            </a:endParaRPr>
          </a:p>
        </p:txBody>
      </p:sp>
      <p:sp>
        <p:nvSpPr>
          <p:cNvPr id="8" name="Arrow: Chevron 7">
            <a:extLst>
              <a:ext uri="{FF2B5EF4-FFF2-40B4-BE49-F238E27FC236}">
                <a16:creationId xmlns:a16="http://schemas.microsoft.com/office/drawing/2014/main" id="{8F3F6E5C-A613-5C7B-E862-CE2D721D457D}"/>
              </a:ext>
            </a:extLst>
          </p:cNvPr>
          <p:cNvSpPr/>
          <p:nvPr/>
        </p:nvSpPr>
        <p:spPr>
          <a:xfrm>
            <a:off x="2490470" y="6427423"/>
            <a:ext cx="114260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Sys’ Workflow</a:t>
            </a:r>
            <a:endParaRPr lang="en-IL" sz="1100" dirty="0">
              <a:solidFill>
                <a:schemeClr val="tx1"/>
              </a:solidFill>
            </a:endParaRPr>
          </a:p>
        </p:txBody>
      </p:sp>
      <p:sp>
        <p:nvSpPr>
          <p:cNvPr id="9" name="Arrow: Chevron 8">
            <a:extLst>
              <a:ext uri="{FF2B5EF4-FFF2-40B4-BE49-F238E27FC236}">
                <a16:creationId xmlns:a16="http://schemas.microsoft.com/office/drawing/2014/main" id="{9D8CF72D-6B31-6A63-1563-3C3A51BDE7A2}"/>
              </a:ext>
            </a:extLst>
          </p:cNvPr>
          <p:cNvSpPr/>
          <p:nvPr/>
        </p:nvSpPr>
        <p:spPr>
          <a:xfrm>
            <a:off x="3444348" y="6427422"/>
            <a:ext cx="1259262"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Face&amp;Eye Detection</a:t>
            </a:r>
            <a:endParaRPr lang="en-IL" sz="1100" dirty="0">
              <a:solidFill>
                <a:schemeClr val="tx1"/>
              </a:solidFill>
            </a:endParaRPr>
          </a:p>
        </p:txBody>
      </p:sp>
      <p:sp>
        <p:nvSpPr>
          <p:cNvPr id="10" name="Arrow: Chevron 9">
            <a:extLst>
              <a:ext uri="{FF2B5EF4-FFF2-40B4-BE49-F238E27FC236}">
                <a16:creationId xmlns:a16="http://schemas.microsoft.com/office/drawing/2014/main" id="{9B8A2023-CD1F-720D-5944-29862EF694B0}"/>
              </a:ext>
            </a:extLst>
          </p:cNvPr>
          <p:cNvSpPr/>
          <p:nvPr/>
        </p:nvSpPr>
        <p:spPr>
          <a:xfrm>
            <a:off x="4514680" y="6427421"/>
            <a:ext cx="838986" cy="401075"/>
          </a:xfrm>
          <a:prstGeom prst="chevron">
            <a:avLst/>
          </a:prstGeom>
          <a:solidFill>
            <a:schemeClr val="bg1">
              <a:lumMod val="65000"/>
            </a:schemeClr>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DLib</a:t>
            </a:r>
            <a:endParaRPr lang="en-IL" sz="1100" dirty="0">
              <a:solidFill>
                <a:schemeClr val="tx1"/>
              </a:solidFill>
            </a:endParaRPr>
          </a:p>
        </p:txBody>
      </p:sp>
      <p:sp>
        <p:nvSpPr>
          <p:cNvPr id="11" name="Arrow: Chevron 10">
            <a:extLst>
              <a:ext uri="{FF2B5EF4-FFF2-40B4-BE49-F238E27FC236}">
                <a16:creationId xmlns:a16="http://schemas.microsoft.com/office/drawing/2014/main" id="{9044267A-ADE9-4D63-D42E-4EFF80E55789}"/>
              </a:ext>
            </a:extLst>
          </p:cNvPr>
          <p:cNvSpPr/>
          <p:nvPr/>
        </p:nvSpPr>
        <p:spPr>
          <a:xfrm>
            <a:off x="5165031" y="6427420"/>
            <a:ext cx="1072196" cy="401075"/>
          </a:xfrm>
          <a:prstGeom prst="chevron">
            <a:avLst/>
          </a:prstGeom>
          <a:solidFill>
            <a:schemeClr val="accent5">
              <a:lumMod val="40000"/>
              <a:lumOff val="60000"/>
            </a:schemeClr>
          </a:solidFill>
          <a:ln>
            <a:noFill/>
          </a:ln>
          <a:scene3d>
            <a:camera prst="orthographicFront"/>
            <a:lightRig rig="threePt" dir="t"/>
          </a:scene3d>
          <a:sp3d>
            <a:bevelT prst="relaxedIns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Keras Models</a:t>
            </a:r>
            <a:endParaRPr lang="en-IL" sz="1100" dirty="0">
              <a:solidFill>
                <a:schemeClr val="tx1"/>
              </a:solidFill>
            </a:endParaRPr>
          </a:p>
        </p:txBody>
      </p:sp>
      <p:sp>
        <p:nvSpPr>
          <p:cNvPr id="12" name="Arrow: Chevron 11">
            <a:extLst>
              <a:ext uri="{FF2B5EF4-FFF2-40B4-BE49-F238E27FC236}">
                <a16:creationId xmlns:a16="http://schemas.microsoft.com/office/drawing/2014/main" id="{DCC6C701-F420-0850-30B0-061D6CA88297}"/>
              </a:ext>
            </a:extLst>
          </p:cNvPr>
          <p:cNvSpPr/>
          <p:nvPr/>
        </p:nvSpPr>
        <p:spPr>
          <a:xfrm>
            <a:off x="6044479" y="6427419"/>
            <a:ext cx="1182478"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DenseNet121</a:t>
            </a:r>
            <a:endParaRPr lang="en-IL" sz="1100" dirty="0">
              <a:solidFill>
                <a:schemeClr val="tx1"/>
              </a:solidFill>
            </a:endParaRPr>
          </a:p>
        </p:txBody>
      </p:sp>
      <p:sp>
        <p:nvSpPr>
          <p:cNvPr id="13" name="Arrow: Chevron 12">
            <a:extLst>
              <a:ext uri="{FF2B5EF4-FFF2-40B4-BE49-F238E27FC236}">
                <a16:creationId xmlns:a16="http://schemas.microsoft.com/office/drawing/2014/main" id="{370A5F77-CBDC-4A90-D615-82F986A1BDE6}"/>
              </a:ext>
            </a:extLst>
          </p:cNvPr>
          <p:cNvSpPr/>
          <p:nvPr/>
        </p:nvSpPr>
        <p:spPr>
          <a:xfrm>
            <a:off x="7037487" y="6428350"/>
            <a:ext cx="124905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Attention Mechanism</a:t>
            </a:r>
            <a:endParaRPr lang="en-IL" sz="1100" dirty="0">
              <a:solidFill>
                <a:schemeClr val="tx1"/>
              </a:solidFill>
            </a:endParaRPr>
          </a:p>
        </p:txBody>
      </p:sp>
      <p:sp>
        <p:nvSpPr>
          <p:cNvPr id="14" name="Arrow: Chevron 13">
            <a:extLst>
              <a:ext uri="{FF2B5EF4-FFF2-40B4-BE49-F238E27FC236}">
                <a16:creationId xmlns:a16="http://schemas.microsoft.com/office/drawing/2014/main" id="{D9089B96-A2EA-EAD6-7D54-9117E8658BC0}"/>
              </a:ext>
            </a:extLst>
          </p:cNvPr>
          <p:cNvSpPr/>
          <p:nvPr/>
        </p:nvSpPr>
        <p:spPr>
          <a:xfrm>
            <a:off x="8090876" y="6427418"/>
            <a:ext cx="1359135"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Architecture</a:t>
            </a:r>
            <a:endParaRPr lang="en-IL" sz="1050" dirty="0">
              <a:solidFill>
                <a:schemeClr val="tx1"/>
              </a:solidFill>
            </a:endParaRPr>
          </a:p>
        </p:txBody>
      </p:sp>
      <p:sp>
        <p:nvSpPr>
          <p:cNvPr id="15" name="Arrow: Chevron 14">
            <a:extLst>
              <a:ext uri="{FF2B5EF4-FFF2-40B4-BE49-F238E27FC236}">
                <a16:creationId xmlns:a16="http://schemas.microsoft.com/office/drawing/2014/main" id="{5EDDE46C-59AA-29BE-008F-14BCFC46033F}"/>
              </a:ext>
            </a:extLst>
          </p:cNvPr>
          <p:cNvSpPr/>
          <p:nvPr/>
        </p:nvSpPr>
        <p:spPr>
          <a:xfrm>
            <a:off x="9254063" y="6427418"/>
            <a:ext cx="1227693"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Expected Challenges</a:t>
            </a:r>
            <a:endParaRPr lang="en-IL" sz="1100" dirty="0">
              <a:solidFill>
                <a:schemeClr val="tx1"/>
              </a:solidFill>
            </a:endParaRPr>
          </a:p>
        </p:txBody>
      </p:sp>
      <p:sp>
        <p:nvSpPr>
          <p:cNvPr id="16" name="Arrow: Chevron 15">
            <a:extLst>
              <a:ext uri="{FF2B5EF4-FFF2-40B4-BE49-F238E27FC236}">
                <a16:creationId xmlns:a16="http://schemas.microsoft.com/office/drawing/2014/main" id="{F0825AC0-EFBE-AD1C-012A-FD6FDCE34909}"/>
              </a:ext>
            </a:extLst>
          </p:cNvPr>
          <p:cNvSpPr/>
          <p:nvPr/>
        </p:nvSpPr>
        <p:spPr>
          <a:xfrm>
            <a:off x="10292767" y="6426572"/>
            <a:ext cx="1227732"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Evaluation Plan</a:t>
            </a:r>
            <a:endParaRPr lang="en-IL" sz="1100" dirty="0">
              <a:solidFill>
                <a:schemeClr val="tx1"/>
              </a:solidFill>
            </a:endParaRPr>
          </a:p>
        </p:txBody>
      </p:sp>
      <p:sp>
        <p:nvSpPr>
          <p:cNvPr id="17" name="Arrow: Chevron 16">
            <a:extLst>
              <a:ext uri="{FF2B5EF4-FFF2-40B4-BE49-F238E27FC236}">
                <a16:creationId xmlns:a16="http://schemas.microsoft.com/office/drawing/2014/main" id="{6AF528C1-2D43-A2A9-376B-68303347EDA1}"/>
              </a:ext>
            </a:extLst>
          </p:cNvPr>
          <p:cNvSpPr/>
          <p:nvPr/>
        </p:nvSpPr>
        <p:spPr>
          <a:xfrm>
            <a:off x="11338062" y="6425726"/>
            <a:ext cx="838986" cy="401075"/>
          </a:xfrm>
          <a:prstGeom prst="chevron">
            <a:avLst/>
          </a:prstGeom>
          <a:solidFill>
            <a:schemeClr val="bg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GUI</a:t>
            </a:r>
            <a:endParaRPr lang="en-IL" sz="1200" dirty="0">
              <a:solidFill>
                <a:schemeClr val="tx1"/>
              </a:solidFill>
            </a:endParaRPr>
          </a:p>
        </p:txBody>
      </p:sp>
      <p:sp>
        <p:nvSpPr>
          <p:cNvPr id="18" name="TextBox 17">
            <a:extLst>
              <a:ext uri="{FF2B5EF4-FFF2-40B4-BE49-F238E27FC236}">
                <a16:creationId xmlns:a16="http://schemas.microsoft.com/office/drawing/2014/main" id="{5A49473E-CABD-DD3D-73B7-FD19570263A3}"/>
              </a:ext>
            </a:extLst>
          </p:cNvPr>
          <p:cNvSpPr txBox="1"/>
          <p:nvPr/>
        </p:nvSpPr>
        <p:spPr>
          <a:xfrm>
            <a:off x="22538" y="6467622"/>
            <a:ext cx="362437" cy="338554"/>
          </a:xfrm>
          <a:prstGeom prst="rect">
            <a:avLst/>
          </a:prstGeom>
          <a:noFill/>
          <a:ln>
            <a:noFill/>
          </a:ln>
        </p:spPr>
        <p:txBody>
          <a:bodyPr wrap="square" rtlCol="0">
            <a:spAutoFit/>
          </a:bodyPr>
          <a:lstStyle/>
          <a:p>
            <a:r>
              <a:rPr lang="en-US" sz="1600" dirty="0">
                <a:latin typeface="+mj-lt"/>
              </a:rPr>
              <a:t>9</a:t>
            </a:r>
            <a:endParaRPr lang="en-IL" sz="1600" dirty="0">
              <a:latin typeface="+mj-lt"/>
            </a:endParaRPr>
          </a:p>
        </p:txBody>
      </p:sp>
    </p:spTree>
    <p:extLst>
      <p:ext uri="{BB962C8B-B14F-4D97-AF65-F5344CB8AC3E}">
        <p14:creationId xmlns:p14="http://schemas.microsoft.com/office/powerpoint/2010/main" val="973917097"/>
      </p:ext>
    </p:extLst>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552</TotalTime>
  <Words>3598</Words>
  <Application>Microsoft Office PowerPoint</Application>
  <PresentationFormat>Widescreen</PresentationFormat>
  <Paragraphs>606</Paragraphs>
  <Slides>24</Slides>
  <Notes>24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Aptos</vt:lpstr>
      <vt:lpstr>Calibri</vt:lpstr>
      <vt:lpstr>Calibri Light</vt:lpstr>
      <vt:lpstr>Cambria Math</vt:lpstr>
      <vt:lpstr>Times New Roman</vt:lpstr>
      <vt:lpstr>Wingdings</vt:lpstr>
      <vt:lpstr>RetrospectVTI</vt:lpstr>
      <vt:lpstr>EyeNet AI-Driven Early Eye Conditions Detection using Video Analysis</vt:lpstr>
      <vt:lpstr>Table of Contents</vt:lpstr>
      <vt:lpstr>Introduction</vt:lpstr>
      <vt:lpstr>Proposed Solution</vt:lpstr>
      <vt:lpstr>System Workflow</vt:lpstr>
      <vt:lpstr>Face and Eye Detection</vt:lpstr>
      <vt:lpstr>DLib</vt:lpstr>
      <vt:lpstr>DLib’s Flow</vt:lpstr>
      <vt:lpstr>Keras Models </vt:lpstr>
      <vt:lpstr>Keras Models Benchmarks</vt:lpstr>
      <vt:lpstr>Keras Models Benchmarks</vt:lpstr>
      <vt:lpstr>Keras Models Benchmarks</vt:lpstr>
      <vt:lpstr>DenseNet121</vt:lpstr>
      <vt:lpstr>DenseNet121-What is Dense Block?</vt:lpstr>
      <vt:lpstr>Attention Mechanism</vt:lpstr>
      <vt:lpstr>Architecture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for Listening!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גל ביטון</dc:creator>
  <cp:lastModifiedBy>גל ביטון</cp:lastModifiedBy>
  <cp:revision>89</cp:revision>
  <dcterms:created xsi:type="dcterms:W3CDTF">2025-01-17T13:06:59Z</dcterms:created>
  <dcterms:modified xsi:type="dcterms:W3CDTF">2025-02-03T20:43:29Z</dcterms:modified>
</cp:coreProperties>
</file>

<file path=docProps/thumbnail.jpeg>
</file>